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E6CE5E-2C8C-40B5-A46F-CBD029748ED9}" v="1069" dt="2024-03-11T12:01:18.97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7" d="100"/>
          <a:sy n="97" d="100"/>
        </p:scale>
        <p:origin x="136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48B118-4D8A-416D-AF72-4E0F0E74C3D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E675D3D-3811-4593-855D-6AB9B9C47605}">
      <dgm:prSet phldrT="[Text]"/>
      <dgm:spPr/>
      <dgm:t>
        <a:bodyPr/>
        <a:lstStyle/>
        <a:p>
          <a:r>
            <a:rPr lang="sv-SE" dirty="0">
              <a:latin typeface="Abadi" panose="020B0604020104020204" pitchFamily="34" charset="0"/>
            </a:rPr>
            <a:t>Requesting Launch Data from SpaceX REST API</a:t>
          </a:r>
          <a:endParaRPr lang="en-US" dirty="0">
            <a:latin typeface="Abadi" panose="020B0604020104020204" pitchFamily="34" charset="0"/>
          </a:endParaRPr>
        </a:p>
      </dgm:t>
    </dgm:pt>
    <dgm:pt modelId="{3A63986B-D87A-4376-A56F-D86A16C85A6B}" type="parTrans" cxnId="{A1594057-65F4-4B24-B4A4-A5A4B33246D2}">
      <dgm:prSet/>
      <dgm:spPr/>
      <dgm:t>
        <a:bodyPr/>
        <a:lstStyle/>
        <a:p>
          <a:endParaRPr lang="en-US">
            <a:latin typeface="Abadi" panose="020B0604020104020204" pitchFamily="34" charset="0"/>
          </a:endParaRPr>
        </a:p>
      </dgm:t>
    </dgm:pt>
    <dgm:pt modelId="{21EFF0EE-C267-43BE-A435-D1222F6505FF}" type="sibTrans" cxnId="{A1594057-65F4-4B24-B4A4-A5A4B33246D2}">
      <dgm:prSet/>
      <dgm:spPr/>
      <dgm:t>
        <a:bodyPr/>
        <a:lstStyle/>
        <a:p>
          <a:endParaRPr lang="en-US">
            <a:latin typeface="Abadi" panose="020B0604020104020204" pitchFamily="34" charset="0"/>
          </a:endParaRPr>
        </a:p>
      </dgm:t>
    </dgm:pt>
    <dgm:pt modelId="{7F163044-6961-4CE4-BDA9-C33823E4DFA8}">
      <dgm:prSet phldrT="[Text]"/>
      <dgm:spPr/>
      <dgm:t>
        <a:bodyPr/>
        <a:lstStyle/>
        <a:p>
          <a:r>
            <a:rPr lang="sv-SE" dirty="0">
              <a:latin typeface="Abadi" panose="020B0604020104020204" pitchFamily="34" charset="0"/>
            </a:rPr>
            <a:t>Decoding of response content using .json() and turning API response to datafram .json_normalize()</a:t>
          </a:r>
          <a:endParaRPr lang="en-US" dirty="0">
            <a:latin typeface="Abadi" panose="020B0604020104020204" pitchFamily="34" charset="0"/>
          </a:endParaRPr>
        </a:p>
      </dgm:t>
    </dgm:pt>
    <dgm:pt modelId="{71836356-2959-4DA4-8ABE-13805D94B9EF}" type="parTrans" cxnId="{46301251-04BB-4D8E-8EC3-24606141F7FE}">
      <dgm:prSet/>
      <dgm:spPr/>
      <dgm:t>
        <a:bodyPr/>
        <a:lstStyle/>
        <a:p>
          <a:endParaRPr lang="en-US">
            <a:latin typeface="Abadi" panose="020B0604020104020204" pitchFamily="34" charset="0"/>
          </a:endParaRPr>
        </a:p>
      </dgm:t>
    </dgm:pt>
    <dgm:pt modelId="{F628951B-17F6-4BAC-8843-814F0149A133}" type="sibTrans" cxnId="{46301251-04BB-4D8E-8EC3-24606141F7FE}">
      <dgm:prSet/>
      <dgm:spPr/>
      <dgm:t>
        <a:bodyPr/>
        <a:lstStyle/>
        <a:p>
          <a:endParaRPr lang="en-US">
            <a:latin typeface="Abadi" panose="020B0604020104020204" pitchFamily="34" charset="0"/>
          </a:endParaRPr>
        </a:p>
      </dgm:t>
    </dgm:pt>
    <dgm:pt modelId="{8E7263F3-FAD7-49A6-B1AC-21A0DD4BD080}">
      <dgm:prSet phldrT="[Text]"/>
      <dgm:spPr/>
      <dgm:t>
        <a:bodyPr/>
        <a:lstStyle/>
        <a:p>
          <a:r>
            <a:rPr lang="sv-SE" dirty="0">
              <a:latin typeface="Abadi" panose="020B0604020104020204" pitchFamily="34" charset="0"/>
            </a:rPr>
            <a:t>Requesting needed information about launches from SPACEX API through custom functions</a:t>
          </a:r>
          <a:endParaRPr lang="en-US" dirty="0">
            <a:latin typeface="Abadi" panose="020B0604020104020204" pitchFamily="34" charset="0"/>
          </a:endParaRPr>
        </a:p>
      </dgm:t>
    </dgm:pt>
    <dgm:pt modelId="{F0C41911-595F-4347-B691-9517D57639BE}" type="parTrans" cxnId="{7C3349C2-AA99-4DE9-9AAA-46B9DF252E0F}">
      <dgm:prSet/>
      <dgm:spPr/>
      <dgm:t>
        <a:bodyPr/>
        <a:lstStyle/>
        <a:p>
          <a:endParaRPr lang="en-US">
            <a:latin typeface="Abadi" panose="020B0604020104020204" pitchFamily="34" charset="0"/>
          </a:endParaRPr>
        </a:p>
      </dgm:t>
    </dgm:pt>
    <dgm:pt modelId="{DB69CFB0-3D2E-4832-93EF-242BFD4A8B22}" type="sibTrans" cxnId="{7C3349C2-AA99-4DE9-9AAA-46B9DF252E0F}">
      <dgm:prSet/>
      <dgm:spPr/>
      <dgm:t>
        <a:bodyPr/>
        <a:lstStyle/>
        <a:p>
          <a:endParaRPr lang="en-US">
            <a:latin typeface="Abadi" panose="020B0604020104020204" pitchFamily="34" charset="0"/>
          </a:endParaRPr>
        </a:p>
      </dgm:t>
    </dgm:pt>
    <dgm:pt modelId="{621D11BC-8F41-4012-95B8-1349819B8578}">
      <dgm:prSet phldrT="[Text]"/>
      <dgm:spPr/>
      <dgm:t>
        <a:bodyPr/>
        <a:lstStyle/>
        <a:p>
          <a:r>
            <a:rPr lang="sv-SE" dirty="0">
              <a:latin typeface="Abadi" panose="020B0604020104020204" pitchFamily="34" charset="0"/>
            </a:rPr>
            <a:t>Flattening the data into a Pandas dataframe</a:t>
          </a:r>
          <a:endParaRPr lang="en-US" dirty="0">
            <a:latin typeface="Abadi" panose="020B0604020104020204" pitchFamily="34" charset="0"/>
          </a:endParaRPr>
        </a:p>
      </dgm:t>
    </dgm:pt>
    <dgm:pt modelId="{AE608DF1-EE62-4AC3-9F65-EDED1B11D5E0}" type="parTrans" cxnId="{A0461DD4-AEC6-4B60-BF7C-2960F4F26E31}">
      <dgm:prSet/>
      <dgm:spPr/>
      <dgm:t>
        <a:bodyPr/>
        <a:lstStyle/>
        <a:p>
          <a:endParaRPr lang="en-US">
            <a:latin typeface="Abadi" panose="020B0604020104020204" pitchFamily="34" charset="0"/>
          </a:endParaRPr>
        </a:p>
      </dgm:t>
    </dgm:pt>
    <dgm:pt modelId="{92E372CA-452B-499E-8F9E-FCE7AF3BBD92}" type="sibTrans" cxnId="{A0461DD4-AEC6-4B60-BF7C-2960F4F26E31}">
      <dgm:prSet/>
      <dgm:spPr/>
      <dgm:t>
        <a:bodyPr/>
        <a:lstStyle/>
        <a:p>
          <a:endParaRPr lang="en-US">
            <a:latin typeface="Abadi" panose="020B0604020104020204" pitchFamily="34" charset="0"/>
          </a:endParaRPr>
        </a:p>
      </dgm:t>
    </dgm:pt>
    <dgm:pt modelId="{368CC63E-9255-41CF-AE4B-9C4E7739E16E}">
      <dgm:prSet phldrT="[Text]"/>
      <dgm:spPr/>
      <dgm:t>
        <a:bodyPr/>
        <a:lstStyle/>
        <a:p>
          <a:r>
            <a:rPr lang="sv-SE" dirty="0">
              <a:latin typeface="Abadi" panose="020B0604020104020204" pitchFamily="34" charset="0"/>
            </a:rPr>
            <a:t>Filtering the dataframe for Falcon 9 data only</a:t>
          </a:r>
          <a:endParaRPr lang="en-US" dirty="0">
            <a:latin typeface="Abadi" panose="020B0604020104020204" pitchFamily="34" charset="0"/>
          </a:endParaRPr>
        </a:p>
      </dgm:t>
    </dgm:pt>
    <dgm:pt modelId="{AF23A785-B2E3-4505-AA78-47461A935C38}" type="parTrans" cxnId="{7688F3A2-0462-4550-88CD-4871FA4A5A6F}">
      <dgm:prSet/>
      <dgm:spPr/>
      <dgm:t>
        <a:bodyPr/>
        <a:lstStyle/>
        <a:p>
          <a:endParaRPr lang="en-US">
            <a:latin typeface="Abadi" panose="020B0604020104020204" pitchFamily="34" charset="0"/>
          </a:endParaRPr>
        </a:p>
      </dgm:t>
    </dgm:pt>
    <dgm:pt modelId="{6808FC47-DE4A-45A1-9A7B-21ACBAC37DAA}" type="sibTrans" cxnId="{7688F3A2-0462-4550-88CD-4871FA4A5A6F}">
      <dgm:prSet/>
      <dgm:spPr/>
      <dgm:t>
        <a:bodyPr/>
        <a:lstStyle/>
        <a:p>
          <a:endParaRPr lang="en-US">
            <a:latin typeface="Abadi" panose="020B0604020104020204" pitchFamily="34" charset="0"/>
          </a:endParaRPr>
        </a:p>
      </dgm:t>
    </dgm:pt>
    <dgm:pt modelId="{5A67B8FB-1D52-4923-B0F4-400F3DA60A8C}">
      <dgm:prSet/>
      <dgm:spPr/>
      <dgm:t>
        <a:bodyPr/>
        <a:lstStyle/>
        <a:p>
          <a:r>
            <a:rPr lang="sv-SE" dirty="0">
              <a:latin typeface="Abadi" panose="020B0604020104020204" pitchFamily="34" charset="0"/>
            </a:rPr>
            <a:t>Replacing missing Payload Mass values using calculated .mean() from the same column</a:t>
          </a:r>
          <a:endParaRPr lang="en-US" dirty="0">
            <a:latin typeface="Abadi" panose="020B0604020104020204" pitchFamily="34" charset="0"/>
          </a:endParaRPr>
        </a:p>
      </dgm:t>
    </dgm:pt>
    <dgm:pt modelId="{364A11FB-07DA-4788-8200-5A91B29357CC}" type="parTrans" cxnId="{D6E1918F-4799-48D4-902D-3AC7C79ABC96}">
      <dgm:prSet/>
      <dgm:spPr/>
      <dgm:t>
        <a:bodyPr/>
        <a:lstStyle/>
        <a:p>
          <a:endParaRPr lang="en-US">
            <a:latin typeface="Abadi" panose="020B0604020104020204" pitchFamily="34" charset="0"/>
          </a:endParaRPr>
        </a:p>
      </dgm:t>
    </dgm:pt>
    <dgm:pt modelId="{DE0762E6-A809-483B-8632-9ACE11E3ABE6}" type="sibTrans" cxnId="{D6E1918F-4799-48D4-902D-3AC7C79ABC96}">
      <dgm:prSet/>
      <dgm:spPr/>
      <dgm:t>
        <a:bodyPr/>
        <a:lstStyle/>
        <a:p>
          <a:endParaRPr lang="en-US">
            <a:latin typeface="Abadi" panose="020B0604020104020204" pitchFamily="34" charset="0"/>
          </a:endParaRPr>
        </a:p>
      </dgm:t>
    </dgm:pt>
    <dgm:pt modelId="{5A2CD47D-866F-46B5-ACD3-B83C01886DBD}">
      <dgm:prSet/>
      <dgm:spPr/>
      <dgm:t>
        <a:bodyPr/>
        <a:lstStyle/>
        <a:p>
          <a:r>
            <a:rPr lang="sv-SE" dirty="0">
              <a:latin typeface="Abadi" panose="020B0604020104020204" pitchFamily="34" charset="0"/>
            </a:rPr>
            <a:t>Exporting the data to CSV</a:t>
          </a:r>
          <a:endParaRPr lang="en-US" dirty="0">
            <a:latin typeface="Abadi" panose="020B0604020104020204" pitchFamily="34" charset="0"/>
          </a:endParaRPr>
        </a:p>
      </dgm:t>
    </dgm:pt>
    <dgm:pt modelId="{0FE46028-B92C-4453-93ED-B045FBA4D9DD}" type="parTrans" cxnId="{DFD428C0-9600-4F63-AFBD-32C927C909BB}">
      <dgm:prSet/>
      <dgm:spPr/>
      <dgm:t>
        <a:bodyPr/>
        <a:lstStyle/>
        <a:p>
          <a:endParaRPr lang="en-US">
            <a:latin typeface="Abadi" panose="020B0604020104020204" pitchFamily="34" charset="0"/>
          </a:endParaRPr>
        </a:p>
      </dgm:t>
    </dgm:pt>
    <dgm:pt modelId="{A896425E-996E-4023-A504-F02251CB2CA3}" type="sibTrans" cxnId="{DFD428C0-9600-4F63-AFBD-32C927C909BB}">
      <dgm:prSet/>
      <dgm:spPr/>
      <dgm:t>
        <a:bodyPr/>
        <a:lstStyle/>
        <a:p>
          <a:endParaRPr lang="en-US">
            <a:latin typeface="Abadi" panose="020B0604020104020204" pitchFamily="34" charset="0"/>
          </a:endParaRPr>
        </a:p>
      </dgm:t>
    </dgm:pt>
    <dgm:pt modelId="{FB6B77C7-25C8-40AC-AB5D-6B59FC53F250}" type="pres">
      <dgm:prSet presAssocID="{9148B118-4D8A-416D-AF72-4E0F0E74C3DC}" presName="diagram" presStyleCnt="0">
        <dgm:presLayoutVars>
          <dgm:dir/>
          <dgm:resizeHandles val="exact"/>
        </dgm:presLayoutVars>
      </dgm:prSet>
      <dgm:spPr/>
    </dgm:pt>
    <dgm:pt modelId="{D215FEA7-76CE-40FE-B76F-DF1CA881ED67}" type="pres">
      <dgm:prSet presAssocID="{7E675D3D-3811-4593-855D-6AB9B9C47605}" presName="node" presStyleLbl="node1" presStyleIdx="0" presStyleCnt="7">
        <dgm:presLayoutVars>
          <dgm:bulletEnabled val="1"/>
        </dgm:presLayoutVars>
      </dgm:prSet>
      <dgm:spPr/>
    </dgm:pt>
    <dgm:pt modelId="{D925BB6C-AD00-41A1-953F-4022E131E08C}" type="pres">
      <dgm:prSet presAssocID="{21EFF0EE-C267-43BE-A435-D1222F6505FF}" presName="sibTrans" presStyleLbl="sibTrans2D1" presStyleIdx="0" presStyleCnt="6"/>
      <dgm:spPr/>
    </dgm:pt>
    <dgm:pt modelId="{8F2EF6C8-624D-4ACB-B3FF-203F84BE6F69}" type="pres">
      <dgm:prSet presAssocID="{21EFF0EE-C267-43BE-A435-D1222F6505FF}" presName="connectorText" presStyleLbl="sibTrans2D1" presStyleIdx="0" presStyleCnt="6"/>
      <dgm:spPr/>
    </dgm:pt>
    <dgm:pt modelId="{E25F797D-6928-4811-88E4-964F7623A222}" type="pres">
      <dgm:prSet presAssocID="{7F163044-6961-4CE4-BDA9-C33823E4DFA8}" presName="node" presStyleLbl="node1" presStyleIdx="1" presStyleCnt="7">
        <dgm:presLayoutVars>
          <dgm:bulletEnabled val="1"/>
        </dgm:presLayoutVars>
      </dgm:prSet>
      <dgm:spPr/>
    </dgm:pt>
    <dgm:pt modelId="{B597F1F9-F518-4EF7-878C-2C1714F23F05}" type="pres">
      <dgm:prSet presAssocID="{F628951B-17F6-4BAC-8843-814F0149A133}" presName="sibTrans" presStyleLbl="sibTrans2D1" presStyleIdx="1" presStyleCnt="6"/>
      <dgm:spPr/>
    </dgm:pt>
    <dgm:pt modelId="{D9C8B8EA-930A-4610-ADDD-BD8938DC1F69}" type="pres">
      <dgm:prSet presAssocID="{F628951B-17F6-4BAC-8843-814F0149A133}" presName="connectorText" presStyleLbl="sibTrans2D1" presStyleIdx="1" presStyleCnt="6"/>
      <dgm:spPr/>
    </dgm:pt>
    <dgm:pt modelId="{80B3BBA3-AA1E-44E8-9EA7-575048CF82E2}" type="pres">
      <dgm:prSet presAssocID="{8E7263F3-FAD7-49A6-B1AC-21A0DD4BD080}" presName="node" presStyleLbl="node1" presStyleIdx="2" presStyleCnt="7">
        <dgm:presLayoutVars>
          <dgm:bulletEnabled val="1"/>
        </dgm:presLayoutVars>
      </dgm:prSet>
      <dgm:spPr/>
    </dgm:pt>
    <dgm:pt modelId="{C1CCD560-72CC-4636-A4A9-15CA6B2D503E}" type="pres">
      <dgm:prSet presAssocID="{DB69CFB0-3D2E-4832-93EF-242BFD4A8B22}" presName="sibTrans" presStyleLbl="sibTrans2D1" presStyleIdx="2" presStyleCnt="6"/>
      <dgm:spPr/>
    </dgm:pt>
    <dgm:pt modelId="{D08CFA52-414B-4EEC-B276-665C4BB12ECA}" type="pres">
      <dgm:prSet presAssocID="{DB69CFB0-3D2E-4832-93EF-242BFD4A8B22}" presName="connectorText" presStyleLbl="sibTrans2D1" presStyleIdx="2" presStyleCnt="6"/>
      <dgm:spPr/>
    </dgm:pt>
    <dgm:pt modelId="{96F2E14F-D036-4875-AF8F-02F60A67C3D5}" type="pres">
      <dgm:prSet presAssocID="{621D11BC-8F41-4012-95B8-1349819B8578}" presName="node" presStyleLbl="node1" presStyleIdx="3" presStyleCnt="7">
        <dgm:presLayoutVars>
          <dgm:bulletEnabled val="1"/>
        </dgm:presLayoutVars>
      </dgm:prSet>
      <dgm:spPr/>
    </dgm:pt>
    <dgm:pt modelId="{B5193EB7-C3B8-47B8-8536-B1D89ACF130B}" type="pres">
      <dgm:prSet presAssocID="{92E372CA-452B-499E-8F9E-FCE7AF3BBD92}" presName="sibTrans" presStyleLbl="sibTrans2D1" presStyleIdx="3" presStyleCnt="6"/>
      <dgm:spPr/>
    </dgm:pt>
    <dgm:pt modelId="{27CD53BE-F98F-43CF-B65B-C4F1E921C840}" type="pres">
      <dgm:prSet presAssocID="{92E372CA-452B-499E-8F9E-FCE7AF3BBD92}" presName="connectorText" presStyleLbl="sibTrans2D1" presStyleIdx="3" presStyleCnt="6"/>
      <dgm:spPr/>
    </dgm:pt>
    <dgm:pt modelId="{180F1A94-71E7-4BB8-BE06-ADD52195B0D2}" type="pres">
      <dgm:prSet presAssocID="{368CC63E-9255-41CF-AE4B-9C4E7739E16E}" presName="node" presStyleLbl="node1" presStyleIdx="4" presStyleCnt="7">
        <dgm:presLayoutVars>
          <dgm:bulletEnabled val="1"/>
        </dgm:presLayoutVars>
      </dgm:prSet>
      <dgm:spPr/>
    </dgm:pt>
    <dgm:pt modelId="{94E71BC5-7F6D-46EF-B6F0-6372B9B99E4F}" type="pres">
      <dgm:prSet presAssocID="{6808FC47-DE4A-45A1-9A7B-21ACBAC37DAA}" presName="sibTrans" presStyleLbl="sibTrans2D1" presStyleIdx="4" presStyleCnt="6"/>
      <dgm:spPr/>
    </dgm:pt>
    <dgm:pt modelId="{52D03560-392A-4414-9A69-F63E91D4DE0E}" type="pres">
      <dgm:prSet presAssocID="{6808FC47-DE4A-45A1-9A7B-21ACBAC37DAA}" presName="connectorText" presStyleLbl="sibTrans2D1" presStyleIdx="4" presStyleCnt="6"/>
      <dgm:spPr/>
    </dgm:pt>
    <dgm:pt modelId="{B32B9AEA-D90E-4E73-B81F-6CE3FCD54A18}" type="pres">
      <dgm:prSet presAssocID="{5A67B8FB-1D52-4923-B0F4-400F3DA60A8C}" presName="node" presStyleLbl="node1" presStyleIdx="5" presStyleCnt="7">
        <dgm:presLayoutVars>
          <dgm:bulletEnabled val="1"/>
        </dgm:presLayoutVars>
      </dgm:prSet>
      <dgm:spPr/>
    </dgm:pt>
    <dgm:pt modelId="{DD78C25E-1EF5-46DE-B45C-89024AC58A74}" type="pres">
      <dgm:prSet presAssocID="{DE0762E6-A809-483B-8632-9ACE11E3ABE6}" presName="sibTrans" presStyleLbl="sibTrans2D1" presStyleIdx="5" presStyleCnt="6"/>
      <dgm:spPr/>
    </dgm:pt>
    <dgm:pt modelId="{5C1F2879-B3D3-4843-9CCC-C9CABEC5C4F9}" type="pres">
      <dgm:prSet presAssocID="{DE0762E6-A809-483B-8632-9ACE11E3ABE6}" presName="connectorText" presStyleLbl="sibTrans2D1" presStyleIdx="5" presStyleCnt="6"/>
      <dgm:spPr/>
    </dgm:pt>
    <dgm:pt modelId="{943BC991-7FC9-467A-B56B-A6B91D3E5898}" type="pres">
      <dgm:prSet presAssocID="{5A2CD47D-866F-46B5-ACD3-B83C01886DBD}" presName="node" presStyleLbl="node1" presStyleIdx="6" presStyleCnt="7">
        <dgm:presLayoutVars>
          <dgm:bulletEnabled val="1"/>
        </dgm:presLayoutVars>
      </dgm:prSet>
      <dgm:spPr/>
    </dgm:pt>
  </dgm:ptLst>
  <dgm:cxnLst>
    <dgm:cxn modelId="{A82A3200-4AE8-4956-B3A1-4635545FD71E}" type="presOf" srcId="{92E372CA-452B-499E-8F9E-FCE7AF3BBD92}" destId="{B5193EB7-C3B8-47B8-8536-B1D89ACF130B}" srcOrd="0" destOrd="0" presId="urn:microsoft.com/office/officeart/2005/8/layout/process5"/>
    <dgm:cxn modelId="{DDF73804-7080-434F-9395-767A98AA744D}" type="presOf" srcId="{9148B118-4D8A-416D-AF72-4E0F0E74C3DC}" destId="{FB6B77C7-25C8-40AC-AB5D-6B59FC53F250}" srcOrd="0" destOrd="0" presId="urn:microsoft.com/office/officeart/2005/8/layout/process5"/>
    <dgm:cxn modelId="{E1116404-CBF4-4260-8214-DD1398B76BF5}" type="presOf" srcId="{21EFF0EE-C267-43BE-A435-D1222F6505FF}" destId="{8F2EF6C8-624D-4ACB-B3FF-203F84BE6F69}" srcOrd="1" destOrd="0" presId="urn:microsoft.com/office/officeart/2005/8/layout/process5"/>
    <dgm:cxn modelId="{3DBCBF06-4CDE-4ED8-8D57-C86C196B5ADA}" type="presOf" srcId="{5A2CD47D-866F-46B5-ACD3-B83C01886DBD}" destId="{943BC991-7FC9-467A-B56B-A6B91D3E5898}" srcOrd="0" destOrd="0" presId="urn:microsoft.com/office/officeart/2005/8/layout/process5"/>
    <dgm:cxn modelId="{C4D0020A-F0A5-49AE-810A-FE23ED27F08D}" type="presOf" srcId="{DE0762E6-A809-483B-8632-9ACE11E3ABE6}" destId="{5C1F2879-B3D3-4843-9CCC-C9CABEC5C4F9}" srcOrd="1" destOrd="0" presId="urn:microsoft.com/office/officeart/2005/8/layout/process5"/>
    <dgm:cxn modelId="{9CE67A0E-8B6F-4C58-A24C-927BE4FA2971}" type="presOf" srcId="{F628951B-17F6-4BAC-8843-814F0149A133}" destId="{D9C8B8EA-930A-4610-ADDD-BD8938DC1F69}" srcOrd="1" destOrd="0" presId="urn:microsoft.com/office/officeart/2005/8/layout/process5"/>
    <dgm:cxn modelId="{C4100015-D4FF-43ED-901B-1C0BC8EBDFB8}" type="presOf" srcId="{7F163044-6961-4CE4-BDA9-C33823E4DFA8}" destId="{E25F797D-6928-4811-88E4-964F7623A222}" srcOrd="0" destOrd="0" presId="urn:microsoft.com/office/officeart/2005/8/layout/process5"/>
    <dgm:cxn modelId="{BA9EA017-A478-405B-B18B-2AC4E6AB18E8}" type="presOf" srcId="{92E372CA-452B-499E-8F9E-FCE7AF3BBD92}" destId="{27CD53BE-F98F-43CF-B65B-C4F1E921C840}" srcOrd="1" destOrd="0" presId="urn:microsoft.com/office/officeart/2005/8/layout/process5"/>
    <dgm:cxn modelId="{2DAD3621-9A30-4464-B5E3-66152D4C108B}" type="presOf" srcId="{21EFF0EE-C267-43BE-A435-D1222F6505FF}" destId="{D925BB6C-AD00-41A1-953F-4022E131E08C}" srcOrd="0" destOrd="0" presId="urn:microsoft.com/office/officeart/2005/8/layout/process5"/>
    <dgm:cxn modelId="{6DC44C33-0814-43BC-99FD-24A6C9689C81}" type="presOf" srcId="{6808FC47-DE4A-45A1-9A7B-21ACBAC37DAA}" destId="{52D03560-392A-4414-9A69-F63E91D4DE0E}" srcOrd="1" destOrd="0" presId="urn:microsoft.com/office/officeart/2005/8/layout/process5"/>
    <dgm:cxn modelId="{4B639E35-14F3-4CDD-B6A6-D4375D8AA5AD}" type="presOf" srcId="{DB69CFB0-3D2E-4832-93EF-242BFD4A8B22}" destId="{D08CFA52-414B-4EEC-B276-665C4BB12ECA}" srcOrd="1" destOrd="0" presId="urn:microsoft.com/office/officeart/2005/8/layout/process5"/>
    <dgm:cxn modelId="{4CC2F45D-9B76-46F6-AD6B-02AAF3D47A17}" type="presOf" srcId="{7E675D3D-3811-4593-855D-6AB9B9C47605}" destId="{D215FEA7-76CE-40FE-B76F-DF1CA881ED67}" srcOrd="0" destOrd="0" presId="urn:microsoft.com/office/officeart/2005/8/layout/process5"/>
    <dgm:cxn modelId="{BA3E464E-6FA6-418C-888A-6A1394516AE4}" type="presOf" srcId="{6808FC47-DE4A-45A1-9A7B-21ACBAC37DAA}" destId="{94E71BC5-7F6D-46EF-B6F0-6372B9B99E4F}" srcOrd="0" destOrd="0" presId="urn:microsoft.com/office/officeart/2005/8/layout/process5"/>
    <dgm:cxn modelId="{F893C04F-BCDC-4CA3-A8F1-791C4BCDB465}" type="presOf" srcId="{368CC63E-9255-41CF-AE4B-9C4E7739E16E}" destId="{180F1A94-71E7-4BB8-BE06-ADD52195B0D2}" srcOrd="0" destOrd="0" presId="urn:microsoft.com/office/officeart/2005/8/layout/process5"/>
    <dgm:cxn modelId="{46301251-04BB-4D8E-8EC3-24606141F7FE}" srcId="{9148B118-4D8A-416D-AF72-4E0F0E74C3DC}" destId="{7F163044-6961-4CE4-BDA9-C33823E4DFA8}" srcOrd="1" destOrd="0" parTransId="{71836356-2959-4DA4-8ABE-13805D94B9EF}" sibTransId="{F628951B-17F6-4BAC-8843-814F0149A133}"/>
    <dgm:cxn modelId="{BADB8553-CA37-4E83-AE13-EC4804E14D3E}" type="presOf" srcId="{8E7263F3-FAD7-49A6-B1AC-21A0DD4BD080}" destId="{80B3BBA3-AA1E-44E8-9EA7-575048CF82E2}" srcOrd="0" destOrd="0" presId="urn:microsoft.com/office/officeart/2005/8/layout/process5"/>
    <dgm:cxn modelId="{A1594057-65F4-4B24-B4A4-A5A4B33246D2}" srcId="{9148B118-4D8A-416D-AF72-4E0F0E74C3DC}" destId="{7E675D3D-3811-4593-855D-6AB9B9C47605}" srcOrd="0" destOrd="0" parTransId="{3A63986B-D87A-4376-A56F-D86A16C85A6B}" sibTransId="{21EFF0EE-C267-43BE-A435-D1222F6505FF}"/>
    <dgm:cxn modelId="{F1580F8E-5628-4527-B02E-8FCFF63E2474}" type="presOf" srcId="{DB69CFB0-3D2E-4832-93EF-242BFD4A8B22}" destId="{C1CCD560-72CC-4636-A4A9-15CA6B2D503E}" srcOrd="0" destOrd="0" presId="urn:microsoft.com/office/officeart/2005/8/layout/process5"/>
    <dgm:cxn modelId="{D6E1918F-4799-48D4-902D-3AC7C79ABC96}" srcId="{9148B118-4D8A-416D-AF72-4E0F0E74C3DC}" destId="{5A67B8FB-1D52-4923-B0F4-400F3DA60A8C}" srcOrd="5" destOrd="0" parTransId="{364A11FB-07DA-4788-8200-5A91B29357CC}" sibTransId="{DE0762E6-A809-483B-8632-9ACE11E3ABE6}"/>
    <dgm:cxn modelId="{7688F3A2-0462-4550-88CD-4871FA4A5A6F}" srcId="{9148B118-4D8A-416D-AF72-4E0F0E74C3DC}" destId="{368CC63E-9255-41CF-AE4B-9C4E7739E16E}" srcOrd="4" destOrd="0" parTransId="{AF23A785-B2E3-4505-AA78-47461A935C38}" sibTransId="{6808FC47-DE4A-45A1-9A7B-21ACBAC37DAA}"/>
    <dgm:cxn modelId="{95139DAF-C250-47BC-A510-A6271FDA5516}" type="presOf" srcId="{5A67B8FB-1D52-4923-B0F4-400F3DA60A8C}" destId="{B32B9AEA-D90E-4E73-B81F-6CE3FCD54A18}" srcOrd="0" destOrd="0" presId="urn:microsoft.com/office/officeart/2005/8/layout/process5"/>
    <dgm:cxn modelId="{DFD428C0-9600-4F63-AFBD-32C927C909BB}" srcId="{9148B118-4D8A-416D-AF72-4E0F0E74C3DC}" destId="{5A2CD47D-866F-46B5-ACD3-B83C01886DBD}" srcOrd="6" destOrd="0" parTransId="{0FE46028-B92C-4453-93ED-B045FBA4D9DD}" sibTransId="{A896425E-996E-4023-A504-F02251CB2CA3}"/>
    <dgm:cxn modelId="{7C3349C2-AA99-4DE9-9AAA-46B9DF252E0F}" srcId="{9148B118-4D8A-416D-AF72-4E0F0E74C3DC}" destId="{8E7263F3-FAD7-49A6-B1AC-21A0DD4BD080}" srcOrd="2" destOrd="0" parTransId="{F0C41911-595F-4347-B691-9517D57639BE}" sibTransId="{DB69CFB0-3D2E-4832-93EF-242BFD4A8B22}"/>
    <dgm:cxn modelId="{02E327CC-DF8B-421C-AE8A-465AF70D4168}" type="presOf" srcId="{621D11BC-8F41-4012-95B8-1349819B8578}" destId="{96F2E14F-D036-4875-AF8F-02F60A67C3D5}" srcOrd="0" destOrd="0" presId="urn:microsoft.com/office/officeart/2005/8/layout/process5"/>
    <dgm:cxn modelId="{A0461DD4-AEC6-4B60-BF7C-2960F4F26E31}" srcId="{9148B118-4D8A-416D-AF72-4E0F0E74C3DC}" destId="{621D11BC-8F41-4012-95B8-1349819B8578}" srcOrd="3" destOrd="0" parTransId="{AE608DF1-EE62-4AC3-9F65-EDED1B11D5E0}" sibTransId="{92E372CA-452B-499E-8F9E-FCE7AF3BBD92}"/>
    <dgm:cxn modelId="{0838ECE6-F5B6-477F-B132-09C43E60B86A}" type="presOf" srcId="{F628951B-17F6-4BAC-8843-814F0149A133}" destId="{B597F1F9-F518-4EF7-878C-2C1714F23F05}" srcOrd="0" destOrd="0" presId="urn:microsoft.com/office/officeart/2005/8/layout/process5"/>
    <dgm:cxn modelId="{ACC616FE-4508-4A5E-A94B-3C3E3A28EAB3}" type="presOf" srcId="{DE0762E6-A809-483B-8632-9ACE11E3ABE6}" destId="{DD78C25E-1EF5-46DE-B45C-89024AC58A74}" srcOrd="0" destOrd="0" presId="urn:microsoft.com/office/officeart/2005/8/layout/process5"/>
    <dgm:cxn modelId="{FDEB249F-0C29-431C-9982-2C7A629EBDFE}" type="presParOf" srcId="{FB6B77C7-25C8-40AC-AB5D-6B59FC53F250}" destId="{D215FEA7-76CE-40FE-B76F-DF1CA881ED67}" srcOrd="0" destOrd="0" presId="urn:microsoft.com/office/officeart/2005/8/layout/process5"/>
    <dgm:cxn modelId="{F83D0675-BED2-4020-92B3-6033806772BB}" type="presParOf" srcId="{FB6B77C7-25C8-40AC-AB5D-6B59FC53F250}" destId="{D925BB6C-AD00-41A1-953F-4022E131E08C}" srcOrd="1" destOrd="0" presId="urn:microsoft.com/office/officeart/2005/8/layout/process5"/>
    <dgm:cxn modelId="{C03A2A84-65D8-4367-AF00-10B7A8833037}" type="presParOf" srcId="{D925BB6C-AD00-41A1-953F-4022E131E08C}" destId="{8F2EF6C8-624D-4ACB-B3FF-203F84BE6F69}" srcOrd="0" destOrd="0" presId="urn:microsoft.com/office/officeart/2005/8/layout/process5"/>
    <dgm:cxn modelId="{81FBBA7D-A3D7-46DE-BE66-AF0C4468B53C}" type="presParOf" srcId="{FB6B77C7-25C8-40AC-AB5D-6B59FC53F250}" destId="{E25F797D-6928-4811-88E4-964F7623A222}" srcOrd="2" destOrd="0" presId="urn:microsoft.com/office/officeart/2005/8/layout/process5"/>
    <dgm:cxn modelId="{02455795-01E7-4D44-86AE-7816A93AFE53}" type="presParOf" srcId="{FB6B77C7-25C8-40AC-AB5D-6B59FC53F250}" destId="{B597F1F9-F518-4EF7-878C-2C1714F23F05}" srcOrd="3" destOrd="0" presId="urn:microsoft.com/office/officeart/2005/8/layout/process5"/>
    <dgm:cxn modelId="{83E7A171-DF75-4BB2-913B-F0706C81A649}" type="presParOf" srcId="{B597F1F9-F518-4EF7-878C-2C1714F23F05}" destId="{D9C8B8EA-930A-4610-ADDD-BD8938DC1F69}" srcOrd="0" destOrd="0" presId="urn:microsoft.com/office/officeart/2005/8/layout/process5"/>
    <dgm:cxn modelId="{728B495E-F309-4DAB-BC14-CE1E77C380EB}" type="presParOf" srcId="{FB6B77C7-25C8-40AC-AB5D-6B59FC53F250}" destId="{80B3BBA3-AA1E-44E8-9EA7-575048CF82E2}" srcOrd="4" destOrd="0" presId="urn:microsoft.com/office/officeart/2005/8/layout/process5"/>
    <dgm:cxn modelId="{11626F1B-ADDB-4302-BB61-CB04A0D4EA5B}" type="presParOf" srcId="{FB6B77C7-25C8-40AC-AB5D-6B59FC53F250}" destId="{C1CCD560-72CC-4636-A4A9-15CA6B2D503E}" srcOrd="5" destOrd="0" presId="urn:microsoft.com/office/officeart/2005/8/layout/process5"/>
    <dgm:cxn modelId="{46212A43-0D72-47EB-9E5D-D4EB20CBEA21}" type="presParOf" srcId="{C1CCD560-72CC-4636-A4A9-15CA6B2D503E}" destId="{D08CFA52-414B-4EEC-B276-665C4BB12ECA}" srcOrd="0" destOrd="0" presId="urn:microsoft.com/office/officeart/2005/8/layout/process5"/>
    <dgm:cxn modelId="{39F352F5-E99C-4EBF-868B-B585B8C69E8A}" type="presParOf" srcId="{FB6B77C7-25C8-40AC-AB5D-6B59FC53F250}" destId="{96F2E14F-D036-4875-AF8F-02F60A67C3D5}" srcOrd="6" destOrd="0" presId="urn:microsoft.com/office/officeart/2005/8/layout/process5"/>
    <dgm:cxn modelId="{9601435B-D406-4593-BB9F-728A1038A136}" type="presParOf" srcId="{FB6B77C7-25C8-40AC-AB5D-6B59FC53F250}" destId="{B5193EB7-C3B8-47B8-8536-B1D89ACF130B}" srcOrd="7" destOrd="0" presId="urn:microsoft.com/office/officeart/2005/8/layout/process5"/>
    <dgm:cxn modelId="{A9E0C6C2-CE7D-44E3-A43F-E5F01394B4A8}" type="presParOf" srcId="{B5193EB7-C3B8-47B8-8536-B1D89ACF130B}" destId="{27CD53BE-F98F-43CF-B65B-C4F1E921C840}" srcOrd="0" destOrd="0" presId="urn:microsoft.com/office/officeart/2005/8/layout/process5"/>
    <dgm:cxn modelId="{0CF5AA7B-1E7C-4A6C-AB55-3760612386D3}" type="presParOf" srcId="{FB6B77C7-25C8-40AC-AB5D-6B59FC53F250}" destId="{180F1A94-71E7-4BB8-BE06-ADD52195B0D2}" srcOrd="8" destOrd="0" presId="urn:microsoft.com/office/officeart/2005/8/layout/process5"/>
    <dgm:cxn modelId="{ED9ACBE8-681F-4884-B656-60DBB4FBBE92}" type="presParOf" srcId="{FB6B77C7-25C8-40AC-AB5D-6B59FC53F250}" destId="{94E71BC5-7F6D-46EF-B6F0-6372B9B99E4F}" srcOrd="9" destOrd="0" presId="urn:microsoft.com/office/officeart/2005/8/layout/process5"/>
    <dgm:cxn modelId="{AD4A16E3-9B7D-43C5-8EE9-5B59943B96E1}" type="presParOf" srcId="{94E71BC5-7F6D-46EF-B6F0-6372B9B99E4F}" destId="{52D03560-392A-4414-9A69-F63E91D4DE0E}" srcOrd="0" destOrd="0" presId="urn:microsoft.com/office/officeart/2005/8/layout/process5"/>
    <dgm:cxn modelId="{CA781F79-6203-4E63-B16E-8E3E4F98182A}" type="presParOf" srcId="{FB6B77C7-25C8-40AC-AB5D-6B59FC53F250}" destId="{B32B9AEA-D90E-4E73-B81F-6CE3FCD54A18}" srcOrd="10" destOrd="0" presId="urn:microsoft.com/office/officeart/2005/8/layout/process5"/>
    <dgm:cxn modelId="{0FBFF954-FCA5-4E58-BCFD-3FFF0C21F30C}" type="presParOf" srcId="{FB6B77C7-25C8-40AC-AB5D-6B59FC53F250}" destId="{DD78C25E-1EF5-46DE-B45C-89024AC58A74}" srcOrd="11" destOrd="0" presId="urn:microsoft.com/office/officeart/2005/8/layout/process5"/>
    <dgm:cxn modelId="{36FF8FF8-3E98-412F-87C9-5B67209CD67E}" type="presParOf" srcId="{DD78C25E-1EF5-46DE-B45C-89024AC58A74}" destId="{5C1F2879-B3D3-4843-9CCC-C9CABEC5C4F9}" srcOrd="0" destOrd="0" presId="urn:microsoft.com/office/officeart/2005/8/layout/process5"/>
    <dgm:cxn modelId="{7A395E1F-30DA-4C2A-99F8-4051473F39DE}" type="presParOf" srcId="{FB6B77C7-25C8-40AC-AB5D-6B59FC53F250}" destId="{943BC991-7FC9-467A-B56B-A6B91D3E5898}" srcOrd="12" destOrd="0" presId="urn:microsoft.com/office/officeart/2005/8/layout/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48B118-4D8A-416D-AF72-4E0F0E74C3D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7E675D3D-3811-4593-855D-6AB9B9C47605}">
      <dgm:prSet phldrT="[Text]"/>
      <dgm:spPr/>
      <dgm:t>
        <a:bodyPr/>
        <a:lstStyle/>
        <a:p>
          <a:r>
            <a:rPr lang="sv-SE" dirty="0">
              <a:latin typeface="Abadi" panose="020B0604020104020204" pitchFamily="34" charset="0"/>
            </a:rPr>
            <a:t>Scraping HTML of Wikipedia page for SpaceX using BeautifulSoup</a:t>
          </a:r>
          <a:endParaRPr lang="en-US" dirty="0">
            <a:latin typeface="Abadi" panose="020B0604020104020204" pitchFamily="34" charset="0"/>
          </a:endParaRPr>
        </a:p>
      </dgm:t>
    </dgm:pt>
    <dgm:pt modelId="{3A63986B-D87A-4376-A56F-D86A16C85A6B}" type="parTrans" cxnId="{A1594057-65F4-4B24-B4A4-A5A4B33246D2}">
      <dgm:prSet/>
      <dgm:spPr/>
      <dgm:t>
        <a:bodyPr/>
        <a:lstStyle/>
        <a:p>
          <a:endParaRPr lang="en-US">
            <a:latin typeface="Abadi" panose="020B0604020104020204" pitchFamily="34" charset="0"/>
          </a:endParaRPr>
        </a:p>
      </dgm:t>
    </dgm:pt>
    <dgm:pt modelId="{21EFF0EE-C267-43BE-A435-D1222F6505FF}" type="sibTrans" cxnId="{A1594057-65F4-4B24-B4A4-A5A4B33246D2}">
      <dgm:prSet/>
      <dgm:spPr/>
      <dgm:t>
        <a:bodyPr/>
        <a:lstStyle/>
        <a:p>
          <a:endParaRPr lang="en-US">
            <a:latin typeface="Abadi" panose="020B0604020104020204" pitchFamily="34" charset="0"/>
          </a:endParaRPr>
        </a:p>
      </dgm:t>
    </dgm:pt>
    <dgm:pt modelId="{7F163044-6961-4CE4-BDA9-C33823E4DFA8}">
      <dgm:prSet phldrT="[Text]"/>
      <dgm:spPr/>
      <dgm:t>
        <a:bodyPr/>
        <a:lstStyle/>
        <a:p>
          <a:r>
            <a:rPr lang="sv-SE" dirty="0">
              <a:latin typeface="Abadi" panose="020B0604020104020204" pitchFamily="34" charset="0"/>
            </a:rPr>
            <a:t>Creating a BeautifulSoup object from HTML</a:t>
          </a:r>
          <a:endParaRPr lang="en-US" dirty="0">
            <a:latin typeface="Abadi" panose="020B0604020104020204" pitchFamily="34" charset="0"/>
          </a:endParaRPr>
        </a:p>
      </dgm:t>
    </dgm:pt>
    <dgm:pt modelId="{71836356-2959-4DA4-8ABE-13805D94B9EF}" type="parTrans" cxnId="{46301251-04BB-4D8E-8EC3-24606141F7FE}">
      <dgm:prSet/>
      <dgm:spPr/>
      <dgm:t>
        <a:bodyPr/>
        <a:lstStyle/>
        <a:p>
          <a:endParaRPr lang="en-US">
            <a:latin typeface="Abadi" panose="020B0604020104020204" pitchFamily="34" charset="0"/>
          </a:endParaRPr>
        </a:p>
      </dgm:t>
    </dgm:pt>
    <dgm:pt modelId="{F628951B-17F6-4BAC-8843-814F0149A133}" type="sibTrans" cxnId="{46301251-04BB-4D8E-8EC3-24606141F7FE}">
      <dgm:prSet/>
      <dgm:spPr/>
      <dgm:t>
        <a:bodyPr/>
        <a:lstStyle/>
        <a:p>
          <a:endParaRPr lang="en-US">
            <a:latin typeface="Abadi" panose="020B0604020104020204" pitchFamily="34" charset="0"/>
          </a:endParaRPr>
        </a:p>
      </dgm:t>
    </dgm:pt>
    <dgm:pt modelId="{8E7263F3-FAD7-49A6-B1AC-21A0DD4BD080}">
      <dgm:prSet phldrT="[Text]"/>
      <dgm:spPr/>
      <dgm:t>
        <a:bodyPr/>
        <a:lstStyle/>
        <a:p>
          <a:r>
            <a:rPr lang="sv-SE" dirty="0">
              <a:latin typeface="Abadi" panose="020B0604020104020204" pitchFamily="34" charset="0"/>
            </a:rPr>
            <a:t>Extracting column names from the Falcon 9 table header element</a:t>
          </a:r>
          <a:endParaRPr lang="en-US" dirty="0">
            <a:latin typeface="Abadi" panose="020B0604020104020204" pitchFamily="34" charset="0"/>
          </a:endParaRPr>
        </a:p>
      </dgm:t>
    </dgm:pt>
    <dgm:pt modelId="{F0C41911-595F-4347-B691-9517D57639BE}" type="parTrans" cxnId="{7C3349C2-AA99-4DE9-9AAA-46B9DF252E0F}">
      <dgm:prSet/>
      <dgm:spPr/>
      <dgm:t>
        <a:bodyPr/>
        <a:lstStyle/>
        <a:p>
          <a:endParaRPr lang="en-US">
            <a:latin typeface="Abadi" panose="020B0604020104020204" pitchFamily="34" charset="0"/>
          </a:endParaRPr>
        </a:p>
      </dgm:t>
    </dgm:pt>
    <dgm:pt modelId="{DB69CFB0-3D2E-4832-93EF-242BFD4A8B22}" type="sibTrans" cxnId="{7C3349C2-AA99-4DE9-9AAA-46B9DF252E0F}">
      <dgm:prSet/>
      <dgm:spPr/>
      <dgm:t>
        <a:bodyPr/>
        <a:lstStyle/>
        <a:p>
          <a:endParaRPr lang="en-US">
            <a:latin typeface="Abadi" panose="020B0604020104020204" pitchFamily="34" charset="0"/>
          </a:endParaRPr>
        </a:p>
      </dgm:t>
    </dgm:pt>
    <dgm:pt modelId="{621D11BC-8F41-4012-95B8-1349819B8578}">
      <dgm:prSet phldrT="[Text]"/>
      <dgm:spPr/>
      <dgm:t>
        <a:bodyPr/>
        <a:lstStyle/>
        <a:p>
          <a:r>
            <a:rPr lang="sv-SE" dirty="0">
              <a:latin typeface="Abadi" panose="020B0604020104020204" pitchFamily="34" charset="0"/>
            </a:rPr>
            <a:t>Collecting the data from the HTML table</a:t>
          </a:r>
          <a:endParaRPr lang="en-US" dirty="0">
            <a:latin typeface="Abadi" panose="020B0604020104020204" pitchFamily="34" charset="0"/>
          </a:endParaRPr>
        </a:p>
      </dgm:t>
    </dgm:pt>
    <dgm:pt modelId="{AE608DF1-EE62-4AC3-9F65-EDED1B11D5E0}" type="parTrans" cxnId="{A0461DD4-AEC6-4B60-BF7C-2960F4F26E31}">
      <dgm:prSet/>
      <dgm:spPr/>
      <dgm:t>
        <a:bodyPr/>
        <a:lstStyle/>
        <a:p>
          <a:endParaRPr lang="en-US">
            <a:latin typeface="Abadi" panose="020B0604020104020204" pitchFamily="34" charset="0"/>
          </a:endParaRPr>
        </a:p>
      </dgm:t>
    </dgm:pt>
    <dgm:pt modelId="{92E372CA-452B-499E-8F9E-FCE7AF3BBD92}" type="sibTrans" cxnId="{A0461DD4-AEC6-4B60-BF7C-2960F4F26E31}">
      <dgm:prSet/>
      <dgm:spPr/>
      <dgm:t>
        <a:bodyPr/>
        <a:lstStyle/>
        <a:p>
          <a:endParaRPr lang="en-US">
            <a:latin typeface="Abadi" panose="020B0604020104020204" pitchFamily="34" charset="0"/>
          </a:endParaRPr>
        </a:p>
      </dgm:t>
    </dgm:pt>
    <dgm:pt modelId="{368CC63E-9255-41CF-AE4B-9C4E7739E16E}">
      <dgm:prSet phldrT="[Text]"/>
      <dgm:spPr/>
      <dgm:t>
        <a:bodyPr/>
        <a:lstStyle/>
        <a:p>
          <a:r>
            <a:rPr lang="sv-SE" dirty="0">
              <a:latin typeface="Abadi" panose="020B0604020104020204" pitchFamily="34" charset="0"/>
            </a:rPr>
            <a:t>Merging headers and data elements to a Python dictionary</a:t>
          </a:r>
          <a:endParaRPr lang="en-US" dirty="0">
            <a:latin typeface="Abadi" panose="020B0604020104020204" pitchFamily="34" charset="0"/>
          </a:endParaRPr>
        </a:p>
      </dgm:t>
    </dgm:pt>
    <dgm:pt modelId="{AF23A785-B2E3-4505-AA78-47461A935C38}" type="parTrans" cxnId="{7688F3A2-0462-4550-88CD-4871FA4A5A6F}">
      <dgm:prSet/>
      <dgm:spPr/>
      <dgm:t>
        <a:bodyPr/>
        <a:lstStyle/>
        <a:p>
          <a:endParaRPr lang="en-US">
            <a:latin typeface="Abadi" panose="020B0604020104020204" pitchFamily="34" charset="0"/>
          </a:endParaRPr>
        </a:p>
      </dgm:t>
    </dgm:pt>
    <dgm:pt modelId="{6808FC47-DE4A-45A1-9A7B-21ACBAC37DAA}" type="sibTrans" cxnId="{7688F3A2-0462-4550-88CD-4871FA4A5A6F}">
      <dgm:prSet/>
      <dgm:spPr/>
      <dgm:t>
        <a:bodyPr/>
        <a:lstStyle/>
        <a:p>
          <a:endParaRPr lang="en-US">
            <a:latin typeface="Abadi" panose="020B0604020104020204" pitchFamily="34" charset="0"/>
          </a:endParaRPr>
        </a:p>
      </dgm:t>
    </dgm:pt>
    <dgm:pt modelId="{5A67B8FB-1D52-4923-B0F4-400F3DA60A8C}">
      <dgm:prSet/>
      <dgm:spPr/>
      <dgm:t>
        <a:bodyPr/>
        <a:lstStyle/>
        <a:p>
          <a:r>
            <a:rPr lang="sv-SE" dirty="0">
              <a:latin typeface="Abadi" panose="020B0604020104020204" pitchFamily="34" charset="0"/>
            </a:rPr>
            <a:t>Creating a Pandas dataframe from the dictionary (Flattening the data)</a:t>
          </a:r>
          <a:endParaRPr lang="en-US" dirty="0">
            <a:latin typeface="Abadi" panose="020B0604020104020204" pitchFamily="34" charset="0"/>
          </a:endParaRPr>
        </a:p>
      </dgm:t>
    </dgm:pt>
    <dgm:pt modelId="{364A11FB-07DA-4788-8200-5A91B29357CC}" type="parTrans" cxnId="{D6E1918F-4799-48D4-902D-3AC7C79ABC96}">
      <dgm:prSet/>
      <dgm:spPr/>
      <dgm:t>
        <a:bodyPr/>
        <a:lstStyle/>
        <a:p>
          <a:endParaRPr lang="en-US">
            <a:latin typeface="Abadi" panose="020B0604020104020204" pitchFamily="34" charset="0"/>
          </a:endParaRPr>
        </a:p>
      </dgm:t>
    </dgm:pt>
    <dgm:pt modelId="{DE0762E6-A809-483B-8632-9ACE11E3ABE6}" type="sibTrans" cxnId="{D6E1918F-4799-48D4-902D-3AC7C79ABC96}">
      <dgm:prSet/>
      <dgm:spPr/>
      <dgm:t>
        <a:bodyPr/>
        <a:lstStyle/>
        <a:p>
          <a:endParaRPr lang="en-US">
            <a:latin typeface="Abadi" panose="020B0604020104020204" pitchFamily="34" charset="0"/>
          </a:endParaRPr>
        </a:p>
      </dgm:t>
    </dgm:pt>
    <dgm:pt modelId="{5A2CD47D-866F-46B5-ACD3-B83C01886DBD}">
      <dgm:prSet/>
      <dgm:spPr/>
      <dgm:t>
        <a:bodyPr/>
        <a:lstStyle/>
        <a:p>
          <a:r>
            <a:rPr lang="sv-SE" dirty="0">
              <a:latin typeface="Abadi" panose="020B0604020104020204" pitchFamily="34" charset="0"/>
            </a:rPr>
            <a:t>Exporting the data to CSV</a:t>
          </a:r>
          <a:endParaRPr lang="en-US" dirty="0">
            <a:latin typeface="Abadi" panose="020B0604020104020204" pitchFamily="34" charset="0"/>
          </a:endParaRPr>
        </a:p>
      </dgm:t>
    </dgm:pt>
    <dgm:pt modelId="{0FE46028-B92C-4453-93ED-B045FBA4D9DD}" type="parTrans" cxnId="{DFD428C0-9600-4F63-AFBD-32C927C909BB}">
      <dgm:prSet/>
      <dgm:spPr/>
      <dgm:t>
        <a:bodyPr/>
        <a:lstStyle/>
        <a:p>
          <a:endParaRPr lang="en-US">
            <a:latin typeface="Abadi" panose="020B0604020104020204" pitchFamily="34" charset="0"/>
          </a:endParaRPr>
        </a:p>
      </dgm:t>
    </dgm:pt>
    <dgm:pt modelId="{A896425E-996E-4023-A504-F02251CB2CA3}" type="sibTrans" cxnId="{DFD428C0-9600-4F63-AFBD-32C927C909BB}">
      <dgm:prSet/>
      <dgm:spPr/>
      <dgm:t>
        <a:bodyPr/>
        <a:lstStyle/>
        <a:p>
          <a:endParaRPr lang="en-US">
            <a:latin typeface="Abadi" panose="020B0604020104020204" pitchFamily="34" charset="0"/>
          </a:endParaRPr>
        </a:p>
      </dgm:t>
    </dgm:pt>
    <dgm:pt modelId="{FB6B77C7-25C8-40AC-AB5D-6B59FC53F250}" type="pres">
      <dgm:prSet presAssocID="{9148B118-4D8A-416D-AF72-4E0F0E74C3DC}" presName="diagram" presStyleCnt="0">
        <dgm:presLayoutVars>
          <dgm:dir/>
          <dgm:resizeHandles val="exact"/>
        </dgm:presLayoutVars>
      </dgm:prSet>
      <dgm:spPr/>
    </dgm:pt>
    <dgm:pt modelId="{D215FEA7-76CE-40FE-B76F-DF1CA881ED67}" type="pres">
      <dgm:prSet presAssocID="{7E675D3D-3811-4593-855D-6AB9B9C47605}" presName="node" presStyleLbl="node1" presStyleIdx="0" presStyleCnt="7">
        <dgm:presLayoutVars>
          <dgm:bulletEnabled val="1"/>
        </dgm:presLayoutVars>
      </dgm:prSet>
      <dgm:spPr/>
    </dgm:pt>
    <dgm:pt modelId="{D925BB6C-AD00-41A1-953F-4022E131E08C}" type="pres">
      <dgm:prSet presAssocID="{21EFF0EE-C267-43BE-A435-D1222F6505FF}" presName="sibTrans" presStyleLbl="sibTrans2D1" presStyleIdx="0" presStyleCnt="6"/>
      <dgm:spPr/>
    </dgm:pt>
    <dgm:pt modelId="{8F2EF6C8-624D-4ACB-B3FF-203F84BE6F69}" type="pres">
      <dgm:prSet presAssocID="{21EFF0EE-C267-43BE-A435-D1222F6505FF}" presName="connectorText" presStyleLbl="sibTrans2D1" presStyleIdx="0" presStyleCnt="6"/>
      <dgm:spPr/>
    </dgm:pt>
    <dgm:pt modelId="{E25F797D-6928-4811-88E4-964F7623A222}" type="pres">
      <dgm:prSet presAssocID="{7F163044-6961-4CE4-BDA9-C33823E4DFA8}" presName="node" presStyleLbl="node1" presStyleIdx="1" presStyleCnt="7">
        <dgm:presLayoutVars>
          <dgm:bulletEnabled val="1"/>
        </dgm:presLayoutVars>
      </dgm:prSet>
      <dgm:spPr/>
    </dgm:pt>
    <dgm:pt modelId="{B597F1F9-F518-4EF7-878C-2C1714F23F05}" type="pres">
      <dgm:prSet presAssocID="{F628951B-17F6-4BAC-8843-814F0149A133}" presName="sibTrans" presStyleLbl="sibTrans2D1" presStyleIdx="1" presStyleCnt="6"/>
      <dgm:spPr/>
    </dgm:pt>
    <dgm:pt modelId="{D9C8B8EA-930A-4610-ADDD-BD8938DC1F69}" type="pres">
      <dgm:prSet presAssocID="{F628951B-17F6-4BAC-8843-814F0149A133}" presName="connectorText" presStyleLbl="sibTrans2D1" presStyleIdx="1" presStyleCnt="6"/>
      <dgm:spPr/>
    </dgm:pt>
    <dgm:pt modelId="{80B3BBA3-AA1E-44E8-9EA7-575048CF82E2}" type="pres">
      <dgm:prSet presAssocID="{8E7263F3-FAD7-49A6-B1AC-21A0DD4BD080}" presName="node" presStyleLbl="node1" presStyleIdx="2" presStyleCnt="7">
        <dgm:presLayoutVars>
          <dgm:bulletEnabled val="1"/>
        </dgm:presLayoutVars>
      </dgm:prSet>
      <dgm:spPr/>
    </dgm:pt>
    <dgm:pt modelId="{C1CCD560-72CC-4636-A4A9-15CA6B2D503E}" type="pres">
      <dgm:prSet presAssocID="{DB69CFB0-3D2E-4832-93EF-242BFD4A8B22}" presName="sibTrans" presStyleLbl="sibTrans2D1" presStyleIdx="2" presStyleCnt="6"/>
      <dgm:spPr/>
    </dgm:pt>
    <dgm:pt modelId="{D08CFA52-414B-4EEC-B276-665C4BB12ECA}" type="pres">
      <dgm:prSet presAssocID="{DB69CFB0-3D2E-4832-93EF-242BFD4A8B22}" presName="connectorText" presStyleLbl="sibTrans2D1" presStyleIdx="2" presStyleCnt="6"/>
      <dgm:spPr/>
    </dgm:pt>
    <dgm:pt modelId="{96F2E14F-D036-4875-AF8F-02F60A67C3D5}" type="pres">
      <dgm:prSet presAssocID="{621D11BC-8F41-4012-95B8-1349819B8578}" presName="node" presStyleLbl="node1" presStyleIdx="3" presStyleCnt="7">
        <dgm:presLayoutVars>
          <dgm:bulletEnabled val="1"/>
        </dgm:presLayoutVars>
      </dgm:prSet>
      <dgm:spPr/>
    </dgm:pt>
    <dgm:pt modelId="{B5193EB7-C3B8-47B8-8536-B1D89ACF130B}" type="pres">
      <dgm:prSet presAssocID="{92E372CA-452B-499E-8F9E-FCE7AF3BBD92}" presName="sibTrans" presStyleLbl="sibTrans2D1" presStyleIdx="3" presStyleCnt="6"/>
      <dgm:spPr/>
    </dgm:pt>
    <dgm:pt modelId="{27CD53BE-F98F-43CF-B65B-C4F1E921C840}" type="pres">
      <dgm:prSet presAssocID="{92E372CA-452B-499E-8F9E-FCE7AF3BBD92}" presName="connectorText" presStyleLbl="sibTrans2D1" presStyleIdx="3" presStyleCnt="6"/>
      <dgm:spPr/>
    </dgm:pt>
    <dgm:pt modelId="{180F1A94-71E7-4BB8-BE06-ADD52195B0D2}" type="pres">
      <dgm:prSet presAssocID="{368CC63E-9255-41CF-AE4B-9C4E7739E16E}" presName="node" presStyleLbl="node1" presStyleIdx="4" presStyleCnt="7">
        <dgm:presLayoutVars>
          <dgm:bulletEnabled val="1"/>
        </dgm:presLayoutVars>
      </dgm:prSet>
      <dgm:spPr/>
    </dgm:pt>
    <dgm:pt modelId="{94E71BC5-7F6D-46EF-B6F0-6372B9B99E4F}" type="pres">
      <dgm:prSet presAssocID="{6808FC47-DE4A-45A1-9A7B-21ACBAC37DAA}" presName="sibTrans" presStyleLbl="sibTrans2D1" presStyleIdx="4" presStyleCnt="6"/>
      <dgm:spPr/>
    </dgm:pt>
    <dgm:pt modelId="{52D03560-392A-4414-9A69-F63E91D4DE0E}" type="pres">
      <dgm:prSet presAssocID="{6808FC47-DE4A-45A1-9A7B-21ACBAC37DAA}" presName="connectorText" presStyleLbl="sibTrans2D1" presStyleIdx="4" presStyleCnt="6"/>
      <dgm:spPr/>
    </dgm:pt>
    <dgm:pt modelId="{B32B9AEA-D90E-4E73-B81F-6CE3FCD54A18}" type="pres">
      <dgm:prSet presAssocID="{5A67B8FB-1D52-4923-B0F4-400F3DA60A8C}" presName="node" presStyleLbl="node1" presStyleIdx="5" presStyleCnt="7">
        <dgm:presLayoutVars>
          <dgm:bulletEnabled val="1"/>
        </dgm:presLayoutVars>
      </dgm:prSet>
      <dgm:spPr/>
    </dgm:pt>
    <dgm:pt modelId="{DD78C25E-1EF5-46DE-B45C-89024AC58A74}" type="pres">
      <dgm:prSet presAssocID="{DE0762E6-A809-483B-8632-9ACE11E3ABE6}" presName="sibTrans" presStyleLbl="sibTrans2D1" presStyleIdx="5" presStyleCnt="6"/>
      <dgm:spPr/>
    </dgm:pt>
    <dgm:pt modelId="{5C1F2879-B3D3-4843-9CCC-C9CABEC5C4F9}" type="pres">
      <dgm:prSet presAssocID="{DE0762E6-A809-483B-8632-9ACE11E3ABE6}" presName="connectorText" presStyleLbl="sibTrans2D1" presStyleIdx="5" presStyleCnt="6"/>
      <dgm:spPr/>
    </dgm:pt>
    <dgm:pt modelId="{943BC991-7FC9-467A-B56B-A6B91D3E5898}" type="pres">
      <dgm:prSet presAssocID="{5A2CD47D-866F-46B5-ACD3-B83C01886DBD}" presName="node" presStyleLbl="node1" presStyleIdx="6" presStyleCnt="7">
        <dgm:presLayoutVars>
          <dgm:bulletEnabled val="1"/>
        </dgm:presLayoutVars>
      </dgm:prSet>
      <dgm:spPr/>
    </dgm:pt>
  </dgm:ptLst>
  <dgm:cxnLst>
    <dgm:cxn modelId="{A82A3200-4AE8-4956-B3A1-4635545FD71E}" type="presOf" srcId="{92E372CA-452B-499E-8F9E-FCE7AF3BBD92}" destId="{B5193EB7-C3B8-47B8-8536-B1D89ACF130B}" srcOrd="0" destOrd="0" presId="urn:microsoft.com/office/officeart/2005/8/layout/process5"/>
    <dgm:cxn modelId="{DDF73804-7080-434F-9395-767A98AA744D}" type="presOf" srcId="{9148B118-4D8A-416D-AF72-4E0F0E74C3DC}" destId="{FB6B77C7-25C8-40AC-AB5D-6B59FC53F250}" srcOrd="0" destOrd="0" presId="urn:microsoft.com/office/officeart/2005/8/layout/process5"/>
    <dgm:cxn modelId="{E1116404-CBF4-4260-8214-DD1398B76BF5}" type="presOf" srcId="{21EFF0EE-C267-43BE-A435-D1222F6505FF}" destId="{8F2EF6C8-624D-4ACB-B3FF-203F84BE6F69}" srcOrd="1" destOrd="0" presId="urn:microsoft.com/office/officeart/2005/8/layout/process5"/>
    <dgm:cxn modelId="{3DBCBF06-4CDE-4ED8-8D57-C86C196B5ADA}" type="presOf" srcId="{5A2CD47D-866F-46B5-ACD3-B83C01886DBD}" destId="{943BC991-7FC9-467A-B56B-A6B91D3E5898}" srcOrd="0" destOrd="0" presId="urn:microsoft.com/office/officeart/2005/8/layout/process5"/>
    <dgm:cxn modelId="{C4D0020A-F0A5-49AE-810A-FE23ED27F08D}" type="presOf" srcId="{DE0762E6-A809-483B-8632-9ACE11E3ABE6}" destId="{5C1F2879-B3D3-4843-9CCC-C9CABEC5C4F9}" srcOrd="1" destOrd="0" presId="urn:microsoft.com/office/officeart/2005/8/layout/process5"/>
    <dgm:cxn modelId="{9CE67A0E-8B6F-4C58-A24C-927BE4FA2971}" type="presOf" srcId="{F628951B-17F6-4BAC-8843-814F0149A133}" destId="{D9C8B8EA-930A-4610-ADDD-BD8938DC1F69}" srcOrd="1" destOrd="0" presId="urn:microsoft.com/office/officeart/2005/8/layout/process5"/>
    <dgm:cxn modelId="{C4100015-D4FF-43ED-901B-1C0BC8EBDFB8}" type="presOf" srcId="{7F163044-6961-4CE4-BDA9-C33823E4DFA8}" destId="{E25F797D-6928-4811-88E4-964F7623A222}" srcOrd="0" destOrd="0" presId="urn:microsoft.com/office/officeart/2005/8/layout/process5"/>
    <dgm:cxn modelId="{BA9EA017-A478-405B-B18B-2AC4E6AB18E8}" type="presOf" srcId="{92E372CA-452B-499E-8F9E-FCE7AF3BBD92}" destId="{27CD53BE-F98F-43CF-B65B-C4F1E921C840}" srcOrd="1" destOrd="0" presId="urn:microsoft.com/office/officeart/2005/8/layout/process5"/>
    <dgm:cxn modelId="{2DAD3621-9A30-4464-B5E3-66152D4C108B}" type="presOf" srcId="{21EFF0EE-C267-43BE-A435-D1222F6505FF}" destId="{D925BB6C-AD00-41A1-953F-4022E131E08C}" srcOrd="0" destOrd="0" presId="urn:microsoft.com/office/officeart/2005/8/layout/process5"/>
    <dgm:cxn modelId="{6DC44C33-0814-43BC-99FD-24A6C9689C81}" type="presOf" srcId="{6808FC47-DE4A-45A1-9A7B-21ACBAC37DAA}" destId="{52D03560-392A-4414-9A69-F63E91D4DE0E}" srcOrd="1" destOrd="0" presId="urn:microsoft.com/office/officeart/2005/8/layout/process5"/>
    <dgm:cxn modelId="{4B639E35-14F3-4CDD-B6A6-D4375D8AA5AD}" type="presOf" srcId="{DB69CFB0-3D2E-4832-93EF-242BFD4A8B22}" destId="{D08CFA52-414B-4EEC-B276-665C4BB12ECA}" srcOrd="1" destOrd="0" presId="urn:microsoft.com/office/officeart/2005/8/layout/process5"/>
    <dgm:cxn modelId="{4CC2F45D-9B76-46F6-AD6B-02AAF3D47A17}" type="presOf" srcId="{7E675D3D-3811-4593-855D-6AB9B9C47605}" destId="{D215FEA7-76CE-40FE-B76F-DF1CA881ED67}" srcOrd="0" destOrd="0" presId="urn:microsoft.com/office/officeart/2005/8/layout/process5"/>
    <dgm:cxn modelId="{BA3E464E-6FA6-418C-888A-6A1394516AE4}" type="presOf" srcId="{6808FC47-DE4A-45A1-9A7B-21ACBAC37DAA}" destId="{94E71BC5-7F6D-46EF-B6F0-6372B9B99E4F}" srcOrd="0" destOrd="0" presId="urn:microsoft.com/office/officeart/2005/8/layout/process5"/>
    <dgm:cxn modelId="{F893C04F-BCDC-4CA3-A8F1-791C4BCDB465}" type="presOf" srcId="{368CC63E-9255-41CF-AE4B-9C4E7739E16E}" destId="{180F1A94-71E7-4BB8-BE06-ADD52195B0D2}" srcOrd="0" destOrd="0" presId="urn:microsoft.com/office/officeart/2005/8/layout/process5"/>
    <dgm:cxn modelId="{46301251-04BB-4D8E-8EC3-24606141F7FE}" srcId="{9148B118-4D8A-416D-AF72-4E0F0E74C3DC}" destId="{7F163044-6961-4CE4-BDA9-C33823E4DFA8}" srcOrd="1" destOrd="0" parTransId="{71836356-2959-4DA4-8ABE-13805D94B9EF}" sibTransId="{F628951B-17F6-4BAC-8843-814F0149A133}"/>
    <dgm:cxn modelId="{BADB8553-CA37-4E83-AE13-EC4804E14D3E}" type="presOf" srcId="{8E7263F3-FAD7-49A6-B1AC-21A0DD4BD080}" destId="{80B3BBA3-AA1E-44E8-9EA7-575048CF82E2}" srcOrd="0" destOrd="0" presId="urn:microsoft.com/office/officeart/2005/8/layout/process5"/>
    <dgm:cxn modelId="{A1594057-65F4-4B24-B4A4-A5A4B33246D2}" srcId="{9148B118-4D8A-416D-AF72-4E0F0E74C3DC}" destId="{7E675D3D-3811-4593-855D-6AB9B9C47605}" srcOrd="0" destOrd="0" parTransId="{3A63986B-D87A-4376-A56F-D86A16C85A6B}" sibTransId="{21EFF0EE-C267-43BE-A435-D1222F6505FF}"/>
    <dgm:cxn modelId="{F1580F8E-5628-4527-B02E-8FCFF63E2474}" type="presOf" srcId="{DB69CFB0-3D2E-4832-93EF-242BFD4A8B22}" destId="{C1CCD560-72CC-4636-A4A9-15CA6B2D503E}" srcOrd="0" destOrd="0" presId="urn:microsoft.com/office/officeart/2005/8/layout/process5"/>
    <dgm:cxn modelId="{D6E1918F-4799-48D4-902D-3AC7C79ABC96}" srcId="{9148B118-4D8A-416D-AF72-4E0F0E74C3DC}" destId="{5A67B8FB-1D52-4923-B0F4-400F3DA60A8C}" srcOrd="5" destOrd="0" parTransId="{364A11FB-07DA-4788-8200-5A91B29357CC}" sibTransId="{DE0762E6-A809-483B-8632-9ACE11E3ABE6}"/>
    <dgm:cxn modelId="{7688F3A2-0462-4550-88CD-4871FA4A5A6F}" srcId="{9148B118-4D8A-416D-AF72-4E0F0E74C3DC}" destId="{368CC63E-9255-41CF-AE4B-9C4E7739E16E}" srcOrd="4" destOrd="0" parTransId="{AF23A785-B2E3-4505-AA78-47461A935C38}" sibTransId="{6808FC47-DE4A-45A1-9A7B-21ACBAC37DAA}"/>
    <dgm:cxn modelId="{95139DAF-C250-47BC-A510-A6271FDA5516}" type="presOf" srcId="{5A67B8FB-1D52-4923-B0F4-400F3DA60A8C}" destId="{B32B9AEA-D90E-4E73-B81F-6CE3FCD54A18}" srcOrd="0" destOrd="0" presId="urn:microsoft.com/office/officeart/2005/8/layout/process5"/>
    <dgm:cxn modelId="{DFD428C0-9600-4F63-AFBD-32C927C909BB}" srcId="{9148B118-4D8A-416D-AF72-4E0F0E74C3DC}" destId="{5A2CD47D-866F-46B5-ACD3-B83C01886DBD}" srcOrd="6" destOrd="0" parTransId="{0FE46028-B92C-4453-93ED-B045FBA4D9DD}" sibTransId="{A896425E-996E-4023-A504-F02251CB2CA3}"/>
    <dgm:cxn modelId="{7C3349C2-AA99-4DE9-9AAA-46B9DF252E0F}" srcId="{9148B118-4D8A-416D-AF72-4E0F0E74C3DC}" destId="{8E7263F3-FAD7-49A6-B1AC-21A0DD4BD080}" srcOrd="2" destOrd="0" parTransId="{F0C41911-595F-4347-B691-9517D57639BE}" sibTransId="{DB69CFB0-3D2E-4832-93EF-242BFD4A8B22}"/>
    <dgm:cxn modelId="{02E327CC-DF8B-421C-AE8A-465AF70D4168}" type="presOf" srcId="{621D11BC-8F41-4012-95B8-1349819B8578}" destId="{96F2E14F-D036-4875-AF8F-02F60A67C3D5}" srcOrd="0" destOrd="0" presId="urn:microsoft.com/office/officeart/2005/8/layout/process5"/>
    <dgm:cxn modelId="{A0461DD4-AEC6-4B60-BF7C-2960F4F26E31}" srcId="{9148B118-4D8A-416D-AF72-4E0F0E74C3DC}" destId="{621D11BC-8F41-4012-95B8-1349819B8578}" srcOrd="3" destOrd="0" parTransId="{AE608DF1-EE62-4AC3-9F65-EDED1B11D5E0}" sibTransId="{92E372CA-452B-499E-8F9E-FCE7AF3BBD92}"/>
    <dgm:cxn modelId="{0838ECE6-F5B6-477F-B132-09C43E60B86A}" type="presOf" srcId="{F628951B-17F6-4BAC-8843-814F0149A133}" destId="{B597F1F9-F518-4EF7-878C-2C1714F23F05}" srcOrd="0" destOrd="0" presId="urn:microsoft.com/office/officeart/2005/8/layout/process5"/>
    <dgm:cxn modelId="{ACC616FE-4508-4A5E-A94B-3C3E3A28EAB3}" type="presOf" srcId="{DE0762E6-A809-483B-8632-9ACE11E3ABE6}" destId="{DD78C25E-1EF5-46DE-B45C-89024AC58A74}" srcOrd="0" destOrd="0" presId="urn:microsoft.com/office/officeart/2005/8/layout/process5"/>
    <dgm:cxn modelId="{FDEB249F-0C29-431C-9982-2C7A629EBDFE}" type="presParOf" srcId="{FB6B77C7-25C8-40AC-AB5D-6B59FC53F250}" destId="{D215FEA7-76CE-40FE-B76F-DF1CA881ED67}" srcOrd="0" destOrd="0" presId="urn:microsoft.com/office/officeart/2005/8/layout/process5"/>
    <dgm:cxn modelId="{F83D0675-BED2-4020-92B3-6033806772BB}" type="presParOf" srcId="{FB6B77C7-25C8-40AC-AB5D-6B59FC53F250}" destId="{D925BB6C-AD00-41A1-953F-4022E131E08C}" srcOrd="1" destOrd="0" presId="urn:microsoft.com/office/officeart/2005/8/layout/process5"/>
    <dgm:cxn modelId="{C03A2A84-65D8-4367-AF00-10B7A8833037}" type="presParOf" srcId="{D925BB6C-AD00-41A1-953F-4022E131E08C}" destId="{8F2EF6C8-624D-4ACB-B3FF-203F84BE6F69}" srcOrd="0" destOrd="0" presId="urn:microsoft.com/office/officeart/2005/8/layout/process5"/>
    <dgm:cxn modelId="{81FBBA7D-A3D7-46DE-BE66-AF0C4468B53C}" type="presParOf" srcId="{FB6B77C7-25C8-40AC-AB5D-6B59FC53F250}" destId="{E25F797D-6928-4811-88E4-964F7623A222}" srcOrd="2" destOrd="0" presId="urn:microsoft.com/office/officeart/2005/8/layout/process5"/>
    <dgm:cxn modelId="{02455795-01E7-4D44-86AE-7816A93AFE53}" type="presParOf" srcId="{FB6B77C7-25C8-40AC-AB5D-6B59FC53F250}" destId="{B597F1F9-F518-4EF7-878C-2C1714F23F05}" srcOrd="3" destOrd="0" presId="urn:microsoft.com/office/officeart/2005/8/layout/process5"/>
    <dgm:cxn modelId="{83E7A171-DF75-4BB2-913B-F0706C81A649}" type="presParOf" srcId="{B597F1F9-F518-4EF7-878C-2C1714F23F05}" destId="{D9C8B8EA-930A-4610-ADDD-BD8938DC1F69}" srcOrd="0" destOrd="0" presId="urn:microsoft.com/office/officeart/2005/8/layout/process5"/>
    <dgm:cxn modelId="{728B495E-F309-4DAB-BC14-CE1E77C380EB}" type="presParOf" srcId="{FB6B77C7-25C8-40AC-AB5D-6B59FC53F250}" destId="{80B3BBA3-AA1E-44E8-9EA7-575048CF82E2}" srcOrd="4" destOrd="0" presId="urn:microsoft.com/office/officeart/2005/8/layout/process5"/>
    <dgm:cxn modelId="{11626F1B-ADDB-4302-BB61-CB04A0D4EA5B}" type="presParOf" srcId="{FB6B77C7-25C8-40AC-AB5D-6B59FC53F250}" destId="{C1CCD560-72CC-4636-A4A9-15CA6B2D503E}" srcOrd="5" destOrd="0" presId="urn:microsoft.com/office/officeart/2005/8/layout/process5"/>
    <dgm:cxn modelId="{46212A43-0D72-47EB-9E5D-D4EB20CBEA21}" type="presParOf" srcId="{C1CCD560-72CC-4636-A4A9-15CA6B2D503E}" destId="{D08CFA52-414B-4EEC-B276-665C4BB12ECA}" srcOrd="0" destOrd="0" presId="urn:microsoft.com/office/officeart/2005/8/layout/process5"/>
    <dgm:cxn modelId="{39F352F5-E99C-4EBF-868B-B585B8C69E8A}" type="presParOf" srcId="{FB6B77C7-25C8-40AC-AB5D-6B59FC53F250}" destId="{96F2E14F-D036-4875-AF8F-02F60A67C3D5}" srcOrd="6" destOrd="0" presId="urn:microsoft.com/office/officeart/2005/8/layout/process5"/>
    <dgm:cxn modelId="{9601435B-D406-4593-BB9F-728A1038A136}" type="presParOf" srcId="{FB6B77C7-25C8-40AC-AB5D-6B59FC53F250}" destId="{B5193EB7-C3B8-47B8-8536-B1D89ACF130B}" srcOrd="7" destOrd="0" presId="urn:microsoft.com/office/officeart/2005/8/layout/process5"/>
    <dgm:cxn modelId="{A9E0C6C2-CE7D-44E3-A43F-E5F01394B4A8}" type="presParOf" srcId="{B5193EB7-C3B8-47B8-8536-B1D89ACF130B}" destId="{27CD53BE-F98F-43CF-B65B-C4F1E921C840}" srcOrd="0" destOrd="0" presId="urn:microsoft.com/office/officeart/2005/8/layout/process5"/>
    <dgm:cxn modelId="{0CF5AA7B-1E7C-4A6C-AB55-3760612386D3}" type="presParOf" srcId="{FB6B77C7-25C8-40AC-AB5D-6B59FC53F250}" destId="{180F1A94-71E7-4BB8-BE06-ADD52195B0D2}" srcOrd="8" destOrd="0" presId="urn:microsoft.com/office/officeart/2005/8/layout/process5"/>
    <dgm:cxn modelId="{ED9ACBE8-681F-4884-B656-60DBB4FBBE92}" type="presParOf" srcId="{FB6B77C7-25C8-40AC-AB5D-6B59FC53F250}" destId="{94E71BC5-7F6D-46EF-B6F0-6372B9B99E4F}" srcOrd="9" destOrd="0" presId="urn:microsoft.com/office/officeart/2005/8/layout/process5"/>
    <dgm:cxn modelId="{AD4A16E3-9B7D-43C5-8EE9-5B59943B96E1}" type="presParOf" srcId="{94E71BC5-7F6D-46EF-B6F0-6372B9B99E4F}" destId="{52D03560-392A-4414-9A69-F63E91D4DE0E}" srcOrd="0" destOrd="0" presId="urn:microsoft.com/office/officeart/2005/8/layout/process5"/>
    <dgm:cxn modelId="{CA781F79-6203-4E63-B16E-8E3E4F98182A}" type="presParOf" srcId="{FB6B77C7-25C8-40AC-AB5D-6B59FC53F250}" destId="{B32B9AEA-D90E-4E73-B81F-6CE3FCD54A18}" srcOrd="10" destOrd="0" presId="urn:microsoft.com/office/officeart/2005/8/layout/process5"/>
    <dgm:cxn modelId="{0FBFF954-FCA5-4E58-BCFD-3FFF0C21F30C}" type="presParOf" srcId="{FB6B77C7-25C8-40AC-AB5D-6B59FC53F250}" destId="{DD78C25E-1EF5-46DE-B45C-89024AC58A74}" srcOrd="11" destOrd="0" presId="urn:microsoft.com/office/officeart/2005/8/layout/process5"/>
    <dgm:cxn modelId="{36FF8FF8-3E98-412F-87C9-5B67209CD67E}" type="presParOf" srcId="{DD78C25E-1EF5-46DE-B45C-89024AC58A74}" destId="{5C1F2879-B3D3-4843-9CCC-C9CABEC5C4F9}" srcOrd="0" destOrd="0" presId="urn:microsoft.com/office/officeart/2005/8/layout/process5"/>
    <dgm:cxn modelId="{7A395E1F-30DA-4C2A-99F8-4051473F39DE}" type="presParOf" srcId="{FB6B77C7-25C8-40AC-AB5D-6B59FC53F250}" destId="{943BC991-7FC9-467A-B56B-A6B91D3E5898}"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5FEA7-76CE-40FE-B76F-DF1CA881ED67}">
      <dsp:nvSpPr>
        <dsp:cNvPr id="0" name=""/>
        <dsp:cNvSpPr/>
      </dsp:nvSpPr>
      <dsp:spPr>
        <a:xfrm>
          <a:off x="4799" y="248009"/>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sv-SE" sz="1000" kern="1200" dirty="0">
              <a:latin typeface="Abadi" panose="020B0604020104020204" pitchFamily="34" charset="0"/>
            </a:rPr>
            <a:t>Requesting Launch Data from SpaceX REST API</a:t>
          </a:r>
          <a:endParaRPr lang="en-US" sz="1000" kern="1200" dirty="0">
            <a:latin typeface="Abadi" panose="020B0604020104020204" pitchFamily="34" charset="0"/>
          </a:endParaRPr>
        </a:p>
      </dsp:txBody>
      <dsp:txXfrm>
        <a:off x="30009" y="273219"/>
        <a:ext cx="1384159" cy="810327"/>
      </dsp:txXfrm>
    </dsp:sp>
    <dsp:sp modelId="{D925BB6C-AD00-41A1-953F-4022E131E08C}">
      <dsp:nvSpPr>
        <dsp:cNvPr id="0" name=""/>
        <dsp:cNvSpPr/>
      </dsp:nvSpPr>
      <dsp:spPr>
        <a:xfrm>
          <a:off x="1565621" y="500495"/>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a:off x="1565621" y="571650"/>
        <a:ext cx="212891" cy="213465"/>
      </dsp:txXfrm>
    </dsp:sp>
    <dsp:sp modelId="{E25F797D-6928-4811-88E4-964F7623A222}">
      <dsp:nvSpPr>
        <dsp:cNvPr id="0" name=""/>
        <dsp:cNvSpPr/>
      </dsp:nvSpPr>
      <dsp:spPr>
        <a:xfrm>
          <a:off x="2013210" y="248009"/>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sv-SE" sz="1000" kern="1200" dirty="0">
              <a:latin typeface="Abadi" panose="020B0604020104020204" pitchFamily="34" charset="0"/>
            </a:rPr>
            <a:t>Decoding of response content using .json() and turning API response to datafram .json_normalize()</a:t>
          </a:r>
          <a:endParaRPr lang="en-US" sz="1000" kern="1200" dirty="0">
            <a:latin typeface="Abadi" panose="020B0604020104020204" pitchFamily="34" charset="0"/>
          </a:endParaRPr>
        </a:p>
      </dsp:txBody>
      <dsp:txXfrm>
        <a:off x="2038420" y="273219"/>
        <a:ext cx="1384159" cy="810327"/>
      </dsp:txXfrm>
    </dsp:sp>
    <dsp:sp modelId="{B597F1F9-F518-4EF7-878C-2C1714F23F05}">
      <dsp:nvSpPr>
        <dsp:cNvPr id="0" name=""/>
        <dsp:cNvSpPr/>
      </dsp:nvSpPr>
      <dsp:spPr>
        <a:xfrm>
          <a:off x="3574032" y="500495"/>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a:off x="3574032" y="571650"/>
        <a:ext cx="212891" cy="213465"/>
      </dsp:txXfrm>
    </dsp:sp>
    <dsp:sp modelId="{80B3BBA3-AA1E-44E8-9EA7-575048CF82E2}">
      <dsp:nvSpPr>
        <dsp:cNvPr id="0" name=""/>
        <dsp:cNvSpPr/>
      </dsp:nvSpPr>
      <dsp:spPr>
        <a:xfrm>
          <a:off x="4021621" y="248009"/>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sv-SE" sz="1000" kern="1200" dirty="0">
              <a:latin typeface="Abadi" panose="020B0604020104020204" pitchFamily="34" charset="0"/>
            </a:rPr>
            <a:t>Requesting needed information about launches from SPACEX API through custom functions</a:t>
          </a:r>
          <a:endParaRPr lang="en-US" sz="1000" kern="1200" dirty="0">
            <a:latin typeface="Abadi" panose="020B0604020104020204" pitchFamily="34" charset="0"/>
          </a:endParaRPr>
        </a:p>
      </dsp:txBody>
      <dsp:txXfrm>
        <a:off x="4046831" y="273219"/>
        <a:ext cx="1384159" cy="810327"/>
      </dsp:txXfrm>
    </dsp:sp>
    <dsp:sp modelId="{C1CCD560-72CC-4636-A4A9-15CA6B2D503E}">
      <dsp:nvSpPr>
        <dsp:cNvPr id="0" name=""/>
        <dsp:cNvSpPr/>
      </dsp:nvSpPr>
      <dsp:spPr>
        <a:xfrm rot="5400000">
          <a:off x="4586845" y="1209177"/>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5400000">
        <a:off x="4632178" y="1235000"/>
        <a:ext cx="213465" cy="212891"/>
      </dsp:txXfrm>
    </dsp:sp>
    <dsp:sp modelId="{96F2E14F-D036-4875-AF8F-02F60A67C3D5}">
      <dsp:nvSpPr>
        <dsp:cNvPr id="0" name=""/>
        <dsp:cNvSpPr/>
      </dsp:nvSpPr>
      <dsp:spPr>
        <a:xfrm>
          <a:off x="4021621" y="1682588"/>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sv-SE" sz="1000" kern="1200" dirty="0">
              <a:latin typeface="Abadi" panose="020B0604020104020204" pitchFamily="34" charset="0"/>
            </a:rPr>
            <a:t>Flattening the data into a Pandas dataframe</a:t>
          </a:r>
          <a:endParaRPr lang="en-US" sz="1000" kern="1200" dirty="0">
            <a:latin typeface="Abadi" panose="020B0604020104020204" pitchFamily="34" charset="0"/>
          </a:endParaRPr>
        </a:p>
      </dsp:txBody>
      <dsp:txXfrm>
        <a:off x="4046831" y="1707798"/>
        <a:ext cx="1384159" cy="810327"/>
      </dsp:txXfrm>
    </dsp:sp>
    <dsp:sp modelId="{B5193EB7-C3B8-47B8-8536-B1D89ACF130B}">
      <dsp:nvSpPr>
        <dsp:cNvPr id="0" name=""/>
        <dsp:cNvSpPr/>
      </dsp:nvSpPr>
      <dsp:spPr>
        <a:xfrm rot="10800000">
          <a:off x="3591247" y="1935074"/>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10800000">
        <a:off x="3682486" y="2006229"/>
        <a:ext cx="212891" cy="213465"/>
      </dsp:txXfrm>
    </dsp:sp>
    <dsp:sp modelId="{180F1A94-71E7-4BB8-BE06-ADD52195B0D2}">
      <dsp:nvSpPr>
        <dsp:cNvPr id="0" name=""/>
        <dsp:cNvSpPr/>
      </dsp:nvSpPr>
      <dsp:spPr>
        <a:xfrm>
          <a:off x="2013210" y="1682588"/>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sv-SE" sz="1000" kern="1200" dirty="0">
              <a:latin typeface="Abadi" panose="020B0604020104020204" pitchFamily="34" charset="0"/>
            </a:rPr>
            <a:t>Filtering the dataframe for Falcon 9 data only</a:t>
          </a:r>
          <a:endParaRPr lang="en-US" sz="1000" kern="1200" dirty="0">
            <a:latin typeface="Abadi" panose="020B0604020104020204" pitchFamily="34" charset="0"/>
          </a:endParaRPr>
        </a:p>
      </dsp:txBody>
      <dsp:txXfrm>
        <a:off x="2038420" y="1707798"/>
        <a:ext cx="1384159" cy="810327"/>
      </dsp:txXfrm>
    </dsp:sp>
    <dsp:sp modelId="{94E71BC5-7F6D-46EF-B6F0-6372B9B99E4F}">
      <dsp:nvSpPr>
        <dsp:cNvPr id="0" name=""/>
        <dsp:cNvSpPr/>
      </dsp:nvSpPr>
      <dsp:spPr>
        <a:xfrm rot="10800000">
          <a:off x="1582836" y="1935074"/>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10800000">
        <a:off x="1674075" y="2006229"/>
        <a:ext cx="212891" cy="213465"/>
      </dsp:txXfrm>
    </dsp:sp>
    <dsp:sp modelId="{B32B9AEA-D90E-4E73-B81F-6CE3FCD54A18}">
      <dsp:nvSpPr>
        <dsp:cNvPr id="0" name=""/>
        <dsp:cNvSpPr/>
      </dsp:nvSpPr>
      <dsp:spPr>
        <a:xfrm>
          <a:off x="4799" y="1682588"/>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sv-SE" sz="1000" kern="1200" dirty="0">
              <a:latin typeface="Abadi" panose="020B0604020104020204" pitchFamily="34" charset="0"/>
            </a:rPr>
            <a:t>Replacing missing Payload Mass values using calculated .mean() from the same column</a:t>
          </a:r>
          <a:endParaRPr lang="en-US" sz="1000" kern="1200" dirty="0">
            <a:latin typeface="Abadi" panose="020B0604020104020204" pitchFamily="34" charset="0"/>
          </a:endParaRPr>
        </a:p>
      </dsp:txBody>
      <dsp:txXfrm>
        <a:off x="30009" y="1707798"/>
        <a:ext cx="1384159" cy="810327"/>
      </dsp:txXfrm>
    </dsp:sp>
    <dsp:sp modelId="{DD78C25E-1EF5-46DE-B45C-89024AC58A74}">
      <dsp:nvSpPr>
        <dsp:cNvPr id="0" name=""/>
        <dsp:cNvSpPr/>
      </dsp:nvSpPr>
      <dsp:spPr>
        <a:xfrm rot="5400000">
          <a:off x="570023" y="2643756"/>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latin typeface="Abadi" panose="020B0604020104020204" pitchFamily="34" charset="0"/>
          </a:endParaRPr>
        </a:p>
      </dsp:txBody>
      <dsp:txXfrm rot="-5400000">
        <a:off x="615356" y="2669579"/>
        <a:ext cx="213465" cy="212891"/>
      </dsp:txXfrm>
    </dsp:sp>
    <dsp:sp modelId="{943BC991-7FC9-467A-B56B-A6B91D3E5898}">
      <dsp:nvSpPr>
        <dsp:cNvPr id="0" name=""/>
        <dsp:cNvSpPr/>
      </dsp:nvSpPr>
      <dsp:spPr>
        <a:xfrm>
          <a:off x="4799" y="3117167"/>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sv-SE" sz="1000" kern="1200" dirty="0">
              <a:latin typeface="Abadi" panose="020B0604020104020204" pitchFamily="34" charset="0"/>
            </a:rPr>
            <a:t>Exporting the data to CSV</a:t>
          </a:r>
          <a:endParaRPr lang="en-US" sz="1000" kern="1200" dirty="0">
            <a:latin typeface="Abadi" panose="020B0604020104020204" pitchFamily="34" charset="0"/>
          </a:endParaRPr>
        </a:p>
      </dsp:txBody>
      <dsp:txXfrm>
        <a:off x="30009" y="3142377"/>
        <a:ext cx="1384159" cy="8103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15FEA7-76CE-40FE-B76F-DF1CA881ED67}">
      <dsp:nvSpPr>
        <dsp:cNvPr id="0" name=""/>
        <dsp:cNvSpPr/>
      </dsp:nvSpPr>
      <dsp:spPr>
        <a:xfrm>
          <a:off x="4799" y="248009"/>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sv-SE" sz="1100" kern="1200" dirty="0">
              <a:latin typeface="Abadi" panose="020B0604020104020204" pitchFamily="34" charset="0"/>
            </a:rPr>
            <a:t>Scraping HTML of Wikipedia page for SpaceX using BeautifulSoup</a:t>
          </a:r>
          <a:endParaRPr lang="en-US" sz="1100" kern="1200" dirty="0">
            <a:latin typeface="Abadi" panose="020B0604020104020204" pitchFamily="34" charset="0"/>
          </a:endParaRPr>
        </a:p>
      </dsp:txBody>
      <dsp:txXfrm>
        <a:off x="30009" y="273219"/>
        <a:ext cx="1384159" cy="810327"/>
      </dsp:txXfrm>
    </dsp:sp>
    <dsp:sp modelId="{D925BB6C-AD00-41A1-953F-4022E131E08C}">
      <dsp:nvSpPr>
        <dsp:cNvPr id="0" name=""/>
        <dsp:cNvSpPr/>
      </dsp:nvSpPr>
      <dsp:spPr>
        <a:xfrm>
          <a:off x="1565621" y="500495"/>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Abadi" panose="020B0604020104020204" pitchFamily="34" charset="0"/>
          </a:endParaRPr>
        </a:p>
      </dsp:txBody>
      <dsp:txXfrm>
        <a:off x="1565621" y="571650"/>
        <a:ext cx="212891" cy="213465"/>
      </dsp:txXfrm>
    </dsp:sp>
    <dsp:sp modelId="{E25F797D-6928-4811-88E4-964F7623A222}">
      <dsp:nvSpPr>
        <dsp:cNvPr id="0" name=""/>
        <dsp:cNvSpPr/>
      </dsp:nvSpPr>
      <dsp:spPr>
        <a:xfrm>
          <a:off x="2013210" y="248009"/>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sv-SE" sz="1100" kern="1200" dirty="0">
              <a:latin typeface="Abadi" panose="020B0604020104020204" pitchFamily="34" charset="0"/>
            </a:rPr>
            <a:t>Creating a BeautifulSoup object from HTML</a:t>
          </a:r>
          <a:endParaRPr lang="en-US" sz="1100" kern="1200" dirty="0">
            <a:latin typeface="Abadi" panose="020B0604020104020204" pitchFamily="34" charset="0"/>
          </a:endParaRPr>
        </a:p>
      </dsp:txBody>
      <dsp:txXfrm>
        <a:off x="2038420" y="273219"/>
        <a:ext cx="1384159" cy="810327"/>
      </dsp:txXfrm>
    </dsp:sp>
    <dsp:sp modelId="{B597F1F9-F518-4EF7-878C-2C1714F23F05}">
      <dsp:nvSpPr>
        <dsp:cNvPr id="0" name=""/>
        <dsp:cNvSpPr/>
      </dsp:nvSpPr>
      <dsp:spPr>
        <a:xfrm>
          <a:off x="3574032" y="500495"/>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Abadi" panose="020B0604020104020204" pitchFamily="34" charset="0"/>
          </a:endParaRPr>
        </a:p>
      </dsp:txBody>
      <dsp:txXfrm>
        <a:off x="3574032" y="571650"/>
        <a:ext cx="212891" cy="213465"/>
      </dsp:txXfrm>
    </dsp:sp>
    <dsp:sp modelId="{80B3BBA3-AA1E-44E8-9EA7-575048CF82E2}">
      <dsp:nvSpPr>
        <dsp:cNvPr id="0" name=""/>
        <dsp:cNvSpPr/>
      </dsp:nvSpPr>
      <dsp:spPr>
        <a:xfrm>
          <a:off x="4021621" y="248009"/>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sv-SE" sz="1100" kern="1200" dirty="0">
              <a:latin typeface="Abadi" panose="020B0604020104020204" pitchFamily="34" charset="0"/>
            </a:rPr>
            <a:t>Extracting column names from the Falcon 9 table header element</a:t>
          </a:r>
          <a:endParaRPr lang="en-US" sz="1100" kern="1200" dirty="0">
            <a:latin typeface="Abadi" panose="020B0604020104020204" pitchFamily="34" charset="0"/>
          </a:endParaRPr>
        </a:p>
      </dsp:txBody>
      <dsp:txXfrm>
        <a:off x="4046831" y="273219"/>
        <a:ext cx="1384159" cy="810327"/>
      </dsp:txXfrm>
    </dsp:sp>
    <dsp:sp modelId="{C1CCD560-72CC-4636-A4A9-15CA6B2D503E}">
      <dsp:nvSpPr>
        <dsp:cNvPr id="0" name=""/>
        <dsp:cNvSpPr/>
      </dsp:nvSpPr>
      <dsp:spPr>
        <a:xfrm rot="5400000">
          <a:off x="4586845" y="1209177"/>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Abadi" panose="020B0604020104020204" pitchFamily="34" charset="0"/>
          </a:endParaRPr>
        </a:p>
      </dsp:txBody>
      <dsp:txXfrm rot="-5400000">
        <a:off x="4632178" y="1235000"/>
        <a:ext cx="213465" cy="212891"/>
      </dsp:txXfrm>
    </dsp:sp>
    <dsp:sp modelId="{96F2E14F-D036-4875-AF8F-02F60A67C3D5}">
      <dsp:nvSpPr>
        <dsp:cNvPr id="0" name=""/>
        <dsp:cNvSpPr/>
      </dsp:nvSpPr>
      <dsp:spPr>
        <a:xfrm>
          <a:off x="4021621" y="1682588"/>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sv-SE" sz="1100" kern="1200" dirty="0">
              <a:latin typeface="Abadi" panose="020B0604020104020204" pitchFamily="34" charset="0"/>
            </a:rPr>
            <a:t>Collecting the data from the HTML table</a:t>
          </a:r>
          <a:endParaRPr lang="en-US" sz="1100" kern="1200" dirty="0">
            <a:latin typeface="Abadi" panose="020B0604020104020204" pitchFamily="34" charset="0"/>
          </a:endParaRPr>
        </a:p>
      </dsp:txBody>
      <dsp:txXfrm>
        <a:off x="4046831" y="1707798"/>
        <a:ext cx="1384159" cy="810327"/>
      </dsp:txXfrm>
    </dsp:sp>
    <dsp:sp modelId="{B5193EB7-C3B8-47B8-8536-B1D89ACF130B}">
      <dsp:nvSpPr>
        <dsp:cNvPr id="0" name=""/>
        <dsp:cNvSpPr/>
      </dsp:nvSpPr>
      <dsp:spPr>
        <a:xfrm rot="10800000">
          <a:off x="3591247" y="1935074"/>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Abadi" panose="020B0604020104020204" pitchFamily="34" charset="0"/>
          </a:endParaRPr>
        </a:p>
      </dsp:txBody>
      <dsp:txXfrm rot="10800000">
        <a:off x="3682486" y="2006229"/>
        <a:ext cx="212891" cy="213465"/>
      </dsp:txXfrm>
    </dsp:sp>
    <dsp:sp modelId="{180F1A94-71E7-4BB8-BE06-ADD52195B0D2}">
      <dsp:nvSpPr>
        <dsp:cNvPr id="0" name=""/>
        <dsp:cNvSpPr/>
      </dsp:nvSpPr>
      <dsp:spPr>
        <a:xfrm>
          <a:off x="2013210" y="1682588"/>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sv-SE" sz="1100" kern="1200" dirty="0">
              <a:latin typeface="Abadi" panose="020B0604020104020204" pitchFamily="34" charset="0"/>
            </a:rPr>
            <a:t>Merging headers and data elements to a Python dictionary</a:t>
          </a:r>
          <a:endParaRPr lang="en-US" sz="1100" kern="1200" dirty="0">
            <a:latin typeface="Abadi" panose="020B0604020104020204" pitchFamily="34" charset="0"/>
          </a:endParaRPr>
        </a:p>
      </dsp:txBody>
      <dsp:txXfrm>
        <a:off x="2038420" y="1707798"/>
        <a:ext cx="1384159" cy="810327"/>
      </dsp:txXfrm>
    </dsp:sp>
    <dsp:sp modelId="{94E71BC5-7F6D-46EF-B6F0-6372B9B99E4F}">
      <dsp:nvSpPr>
        <dsp:cNvPr id="0" name=""/>
        <dsp:cNvSpPr/>
      </dsp:nvSpPr>
      <dsp:spPr>
        <a:xfrm rot="10800000">
          <a:off x="1582836" y="1935074"/>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Abadi" panose="020B0604020104020204" pitchFamily="34" charset="0"/>
          </a:endParaRPr>
        </a:p>
      </dsp:txBody>
      <dsp:txXfrm rot="10800000">
        <a:off x="1674075" y="2006229"/>
        <a:ext cx="212891" cy="213465"/>
      </dsp:txXfrm>
    </dsp:sp>
    <dsp:sp modelId="{B32B9AEA-D90E-4E73-B81F-6CE3FCD54A18}">
      <dsp:nvSpPr>
        <dsp:cNvPr id="0" name=""/>
        <dsp:cNvSpPr/>
      </dsp:nvSpPr>
      <dsp:spPr>
        <a:xfrm>
          <a:off x="4799" y="1682588"/>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sv-SE" sz="1100" kern="1200" dirty="0">
              <a:latin typeface="Abadi" panose="020B0604020104020204" pitchFamily="34" charset="0"/>
            </a:rPr>
            <a:t>Creating a Pandas dataframe from the dictionary (Flattening the data)</a:t>
          </a:r>
          <a:endParaRPr lang="en-US" sz="1100" kern="1200" dirty="0">
            <a:latin typeface="Abadi" panose="020B0604020104020204" pitchFamily="34" charset="0"/>
          </a:endParaRPr>
        </a:p>
      </dsp:txBody>
      <dsp:txXfrm>
        <a:off x="30009" y="1707798"/>
        <a:ext cx="1384159" cy="810327"/>
      </dsp:txXfrm>
    </dsp:sp>
    <dsp:sp modelId="{DD78C25E-1EF5-46DE-B45C-89024AC58A74}">
      <dsp:nvSpPr>
        <dsp:cNvPr id="0" name=""/>
        <dsp:cNvSpPr/>
      </dsp:nvSpPr>
      <dsp:spPr>
        <a:xfrm rot="5400000">
          <a:off x="570023" y="2643756"/>
          <a:ext cx="304130" cy="35577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latin typeface="Abadi" panose="020B0604020104020204" pitchFamily="34" charset="0"/>
          </a:endParaRPr>
        </a:p>
      </dsp:txBody>
      <dsp:txXfrm rot="-5400000">
        <a:off x="615356" y="2669579"/>
        <a:ext cx="213465" cy="212891"/>
      </dsp:txXfrm>
    </dsp:sp>
    <dsp:sp modelId="{943BC991-7FC9-467A-B56B-A6B91D3E5898}">
      <dsp:nvSpPr>
        <dsp:cNvPr id="0" name=""/>
        <dsp:cNvSpPr/>
      </dsp:nvSpPr>
      <dsp:spPr>
        <a:xfrm>
          <a:off x="4799" y="3117167"/>
          <a:ext cx="1434579" cy="86074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sv-SE" sz="1100" kern="1200" dirty="0">
              <a:latin typeface="Abadi" panose="020B0604020104020204" pitchFamily="34" charset="0"/>
            </a:rPr>
            <a:t>Exporting the data to CSV</a:t>
          </a:r>
          <a:endParaRPr lang="en-US" sz="1100" kern="1200" dirty="0">
            <a:latin typeface="Abadi" panose="020B0604020104020204" pitchFamily="34" charset="0"/>
          </a:endParaRPr>
        </a:p>
      </dsp:txBody>
      <dsp:txXfrm>
        <a:off x="30009" y="3142377"/>
        <a:ext cx="1384159" cy="81032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277024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136542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2337508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2042290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716101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641877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15120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912496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137818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6278407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0254636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mattan87/dscap/blob/main/eda-dataviz.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hyperlink" Target="https://github.com/mattan87/dscap/blob/main/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ttan87/dscap/blob/main/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github.com/mattan87/dscap/blob/main/launch_site_location.jupyterlite.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ttan87/dscap/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ttan87/dscap/blob/main/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mattan87/dscap/blob/main/data_collection_api.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attan87/dscap/blob/main/data_collection_scrape.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Mattis K</a:t>
            </a:r>
          </a:p>
          <a:p>
            <a:r>
              <a:rPr lang="en-US" dirty="0">
                <a:solidFill>
                  <a:schemeClr val="bg2"/>
                </a:solidFill>
                <a:latin typeface="Abadi" panose="020B0604020104020204" pitchFamily="34" charset="0"/>
                <a:ea typeface="SF Pro" pitchFamily="2" charset="0"/>
                <a:cs typeface="SF Pro" pitchFamily="2" charset="0"/>
              </a:rPr>
              <a:t>2024-03-08</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First step of the process was to identify whether the collected data contained null values to understand whether we had gaps in the data that needed to be handled prior to fitting any model</a:t>
            </a:r>
          </a:p>
          <a:p>
            <a:r>
              <a:rPr lang="en-US" sz="2200" dirty="0">
                <a:solidFill>
                  <a:schemeClr val="accent3">
                    <a:lumMod val="25000"/>
                  </a:schemeClr>
                </a:solidFill>
                <a:latin typeface="Abadi" panose="020B0604020104020204" pitchFamily="34" charset="0"/>
              </a:rPr>
              <a:t>Secondly, we analyzed the whether the data was categorical or numerical to understand whether we had to standardize the data</a:t>
            </a:r>
          </a:p>
          <a:p>
            <a:r>
              <a:rPr lang="en-US" sz="2200" dirty="0">
                <a:solidFill>
                  <a:schemeClr val="accent3">
                    <a:lumMod val="25000"/>
                  </a:schemeClr>
                </a:solidFill>
                <a:latin typeface="Abadi" panose="020B0604020104020204" pitchFamily="34" charset="0"/>
              </a:rPr>
              <a:t>Third, we explored the occurrences of the different </a:t>
            </a:r>
            <a:r>
              <a:rPr lang="en-US" sz="2200" dirty="0" err="1">
                <a:solidFill>
                  <a:schemeClr val="accent3">
                    <a:lumMod val="25000"/>
                  </a:schemeClr>
                </a:solidFill>
                <a:latin typeface="Abadi" panose="020B0604020104020204" pitchFamily="34" charset="0"/>
              </a:rPr>
              <a:t>cateogircal</a:t>
            </a:r>
            <a:r>
              <a:rPr lang="en-US" sz="2200" dirty="0">
                <a:solidFill>
                  <a:schemeClr val="accent3">
                    <a:lumMod val="25000"/>
                  </a:schemeClr>
                </a:solidFill>
                <a:latin typeface="Abadi" panose="020B0604020104020204" pitchFamily="34" charset="0"/>
              </a:rPr>
              <a:t> variables, such as</a:t>
            </a:r>
          </a:p>
          <a:p>
            <a:pPr lvl="1"/>
            <a:r>
              <a:rPr lang="en-US" sz="1800" dirty="0">
                <a:solidFill>
                  <a:schemeClr val="accent3">
                    <a:lumMod val="25000"/>
                  </a:schemeClr>
                </a:solidFill>
                <a:latin typeface="Abadi" panose="020B0604020104020204" pitchFamily="34" charset="0"/>
              </a:rPr>
              <a:t>Landing Outcomes (How the First Rocket Stages landed)</a:t>
            </a:r>
          </a:p>
          <a:p>
            <a:pPr lvl="1"/>
            <a:endParaRPr lang="en-US" sz="18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Four, based on the third step we classified whether a landing outcome was a success or a fail to be able to get a label on which we could train and also test our models and their respective algorithms. </a:t>
            </a:r>
          </a:p>
          <a:p>
            <a:pPr marL="0" indent="0">
              <a:buNone/>
            </a:pPr>
            <a:r>
              <a:rPr lang="en-US" sz="1600" dirty="0" err="1">
                <a:latin typeface="Abadi" panose="020B0604020104020204" pitchFamily="34" charset="0"/>
                <a:hlinkClick r:id="rId4"/>
              </a:rPr>
              <a:t>dscap</a:t>
            </a:r>
            <a:r>
              <a:rPr lang="en-US" sz="1600" dirty="0">
                <a:latin typeface="Abadi" panose="020B0604020104020204" pitchFamily="34" charset="0"/>
                <a:hlinkClick r:id="rId4"/>
              </a:rPr>
              <a:t>/</a:t>
            </a:r>
            <a:r>
              <a:rPr lang="en-US" sz="1600" dirty="0" err="1">
                <a:latin typeface="Abadi" panose="020B0604020104020204" pitchFamily="34" charset="0"/>
                <a:hlinkClick r:id="rId4"/>
              </a:rPr>
              <a:t>eda-dataviz.ipynb</a:t>
            </a:r>
            <a:r>
              <a:rPr lang="en-US" sz="1600" dirty="0">
                <a:latin typeface="Abadi" panose="020B0604020104020204" pitchFamily="34" charset="0"/>
                <a:hlinkClick r:id="rId4"/>
              </a:rPr>
              <a:t> at main · mattan87/</a:t>
            </a:r>
            <a:r>
              <a:rPr lang="en-US" sz="1600" dirty="0" err="1">
                <a:latin typeface="Abadi" panose="020B0604020104020204" pitchFamily="34" charset="0"/>
                <a:hlinkClick r:id="rId4"/>
              </a:rPr>
              <a:t>dscap</a:t>
            </a:r>
            <a:r>
              <a:rPr lang="en-US" sz="1600" dirty="0">
                <a:latin typeface="Abadi" panose="020B0604020104020204" pitchFamily="34" charset="0"/>
                <a:hlinkClick r:id="rId4"/>
              </a:rPr>
              <a:t> (github.com)</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a:p>
            <a:endParaRPr lang="en-US"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was explored by visualizing the relationship between flight number and launch site, payload and launch site, success rate of each orbit type etc. </a:t>
            </a:r>
          </a:p>
          <a:p>
            <a:pPr marL="0" indent="0">
              <a:lnSpc>
                <a:spcPct val="100000"/>
              </a:lnSpc>
              <a:spcBef>
                <a:spcPts val="1400"/>
              </a:spcBef>
              <a:buNone/>
            </a:pPr>
            <a:endParaRPr lang="en-US" sz="1600" dirty="0">
              <a:latin typeface="Abadi" panose="020B0604020104020204" pitchFamily="34" charset="0"/>
              <a:hlinkClick r:id="rId4"/>
            </a:endParaRPr>
          </a:p>
          <a:p>
            <a:pPr marL="0" indent="0">
              <a:lnSpc>
                <a:spcPct val="100000"/>
              </a:lnSpc>
              <a:spcBef>
                <a:spcPts val="1400"/>
              </a:spcBef>
              <a:buNone/>
            </a:pPr>
            <a:endParaRPr lang="en-US" sz="1600" dirty="0">
              <a:latin typeface="Abadi" panose="020B0604020104020204" pitchFamily="34" charset="0"/>
              <a:hlinkClick r:id="rId4"/>
            </a:endParaRPr>
          </a:p>
          <a:p>
            <a:pPr marL="0" indent="0">
              <a:lnSpc>
                <a:spcPct val="100000"/>
              </a:lnSpc>
              <a:spcBef>
                <a:spcPts val="1400"/>
              </a:spcBef>
              <a:buNone/>
            </a:pPr>
            <a:endParaRPr lang="en-US" sz="1600" dirty="0">
              <a:latin typeface="Abadi" panose="020B0604020104020204" pitchFamily="34" charset="0"/>
              <a:hlinkClick r:id="rId4"/>
            </a:endParaRPr>
          </a:p>
          <a:p>
            <a:pPr marL="0" indent="0">
              <a:lnSpc>
                <a:spcPct val="100000"/>
              </a:lnSpc>
              <a:spcBef>
                <a:spcPts val="1400"/>
              </a:spcBef>
              <a:buNone/>
            </a:pPr>
            <a:endParaRPr lang="en-US" sz="1600" dirty="0">
              <a:latin typeface="Abadi" panose="020B0604020104020204" pitchFamily="34" charset="0"/>
              <a:hlinkClick r:id="rId4"/>
            </a:endParaRPr>
          </a:p>
          <a:p>
            <a:pPr marL="0" indent="0">
              <a:lnSpc>
                <a:spcPct val="100000"/>
              </a:lnSpc>
              <a:spcBef>
                <a:spcPts val="1400"/>
              </a:spcBef>
              <a:buNone/>
            </a:pPr>
            <a:endParaRPr lang="en-US" sz="1600" dirty="0">
              <a:latin typeface="Abadi" panose="020B0604020104020204" pitchFamily="34" charset="0"/>
              <a:hlinkClick r:id="rId4"/>
            </a:endParaRPr>
          </a:p>
          <a:p>
            <a:pPr marL="0" indent="0">
              <a:lnSpc>
                <a:spcPct val="100000"/>
              </a:lnSpc>
              <a:spcBef>
                <a:spcPts val="1400"/>
              </a:spcBef>
              <a:buNone/>
            </a:pPr>
            <a:endParaRPr lang="en-US" sz="1600" dirty="0">
              <a:latin typeface="Abadi" panose="020B0604020104020204" pitchFamily="34" charset="0"/>
              <a:hlinkClick r:id="rId4"/>
            </a:endParaRPr>
          </a:p>
          <a:p>
            <a:pPr marL="0" indent="0">
              <a:lnSpc>
                <a:spcPct val="100000"/>
              </a:lnSpc>
              <a:spcBef>
                <a:spcPts val="1400"/>
              </a:spcBef>
              <a:buNone/>
            </a:pPr>
            <a:endParaRPr lang="en-US" sz="1600" dirty="0">
              <a:latin typeface="Abadi" panose="020B0604020104020204" pitchFamily="34" charset="0"/>
              <a:hlinkClick r:id="rId4"/>
            </a:endParaRPr>
          </a:p>
          <a:p>
            <a:pPr marL="0" indent="0">
              <a:lnSpc>
                <a:spcPct val="100000"/>
              </a:lnSpc>
              <a:spcBef>
                <a:spcPts val="1400"/>
              </a:spcBef>
              <a:buNone/>
            </a:pPr>
            <a:endParaRPr lang="en-US" sz="1600" dirty="0">
              <a:latin typeface="Abadi" panose="020B0604020104020204" pitchFamily="34" charset="0"/>
              <a:hlinkClick r:id="rId4"/>
            </a:endParaRPr>
          </a:p>
          <a:p>
            <a:pPr marL="0" indent="0">
              <a:lnSpc>
                <a:spcPct val="100000"/>
              </a:lnSpc>
              <a:spcBef>
                <a:spcPts val="1400"/>
              </a:spcBef>
              <a:buNone/>
            </a:pPr>
            <a:r>
              <a:rPr lang="en-US" sz="1600" dirty="0" err="1">
                <a:latin typeface="Abadi" panose="020B0604020104020204" pitchFamily="34" charset="0"/>
                <a:hlinkClick r:id="rId4"/>
              </a:rPr>
              <a:t>dscap</a:t>
            </a:r>
            <a:r>
              <a:rPr lang="en-US" sz="1600" dirty="0">
                <a:latin typeface="Abadi" panose="020B0604020104020204" pitchFamily="34" charset="0"/>
                <a:hlinkClick r:id="rId4"/>
              </a:rPr>
              <a:t>/</a:t>
            </a:r>
            <a:r>
              <a:rPr lang="en-US" sz="1600" dirty="0" err="1">
                <a:latin typeface="Abadi" panose="020B0604020104020204" pitchFamily="34" charset="0"/>
                <a:hlinkClick r:id="rId4"/>
              </a:rPr>
              <a:t>eda-dataviz.ipynb</a:t>
            </a:r>
            <a:r>
              <a:rPr lang="en-US" sz="1600" dirty="0">
                <a:latin typeface="Abadi" panose="020B0604020104020204" pitchFamily="34" charset="0"/>
                <a:hlinkClick r:id="rId4"/>
              </a:rPr>
              <a:t> at main · mattan87/</a:t>
            </a:r>
            <a:r>
              <a:rPr lang="en-US" sz="1600" dirty="0" err="1">
                <a:latin typeface="Abadi" panose="020B0604020104020204" pitchFamily="34" charset="0"/>
                <a:hlinkClick r:id="rId4"/>
              </a:rPr>
              <a:t>dscap</a:t>
            </a:r>
            <a:r>
              <a:rPr lang="en-US" sz="1600" dirty="0">
                <a:latin typeface="Abadi" panose="020B0604020104020204" pitchFamily="34" charset="0"/>
                <a:hlinkClick r:id="rId4"/>
              </a:rPr>
              <a:t> (github.com)</a:t>
            </a: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C611844F-37A5-DA8C-406B-5B91D5152446}"/>
              </a:ext>
            </a:extLst>
          </p:cNvPr>
          <p:cNvPicPr>
            <a:picLocks noChangeAspect="1"/>
          </p:cNvPicPr>
          <p:nvPr/>
        </p:nvPicPr>
        <p:blipFill>
          <a:blip r:embed="rId5"/>
          <a:stretch>
            <a:fillRect/>
          </a:stretch>
        </p:blipFill>
        <p:spPr>
          <a:xfrm>
            <a:off x="6540415" y="2994383"/>
            <a:ext cx="3424481" cy="2496779"/>
          </a:xfrm>
          <a:prstGeom prst="rect">
            <a:avLst/>
          </a:prstGeom>
        </p:spPr>
      </p:pic>
      <p:pic>
        <p:nvPicPr>
          <p:cNvPr id="8" name="Picture 7">
            <a:extLst>
              <a:ext uri="{FF2B5EF4-FFF2-40B4-BE49-F238E27FC236}">
                <a16:creationId xmlns:a16="http://schemas.microsoft.com/office/drawing/2014/main" id="{EA104604-9AD6-0002-AFA7-C18F496B4302}"/>
              </a:ext>
            </a:extLst>
          </p:cNvPr>
          <p:cNvPicPr>
            <a:picLocks noChangeAspect="1"/>
          </p:cNvPicPr>
          <p:nvPr/>
        </p:nvPicPr>
        <p:blipFill>
          <a:blip r:embed="rId6"/>
          <a:stretch>
            <a:fillRect/>
          </a:stretch>
        </p:blipFill>
        <p:spPr>
          <a:xfrm>
            <a:off x="1758745" y="2880851"/>
            <a:ext cx="3424149" cy="261031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marL="0" indent="0">
              <a:buNone/>
            </a:pPr>
            <a:r>
              <a:rPr lang="en-US" sz="2000" b="1" dirty="0">
                <a:latin typeface="Abadi" panose="020B0604020104020204" pitchFamily="34" charset="0"/>
              </a:rPr>
              <a:t>SQL Queries to Support Explorative Data Analysis:</a:t>
            </a:r>
          </a:p>
          <a:p>
            <a:r>
              <a:rPr lang="en-US" sz="1400" dirty="0">
                <a:latin typeface="Abadi" panose="020B0604020104020204" pitchFamily="34" charset="0"/>
              </a:rPr>
              <a:t>Display the names of each unique launch site</a:t>
            </a:r>
          </a:p>
          <a:p>
            <a:r>
              <a:rPr lang="en-US" sz="1400" dirty="0">
                <a:latin typeface="Abadi" panose="020B0604020104020204" pitchFamily="34" charset="0"/>
              </a:rPr>
              <a:t>Display 5 records with launch site name starting with ‘CCA’</a:t>
            </a:r>
          </a:p>
          <a:p>
            <a:r>
              <a:rPr lang="en-US" sz="1400" dirty="0">
                <a:latin typeface="Abadi" panose="020B0604020104020204" pitchFamily="34" charset="0"/>
              </a:rPr>
              <a:t>Display total payload mass carried by all boosters launched by NASA (CRS)</a:t>
            </a:r>
          </a:p>
          <a:p>
            <a:r>
              <a:rPr lang="en-US" sz="1400" dirty="0">
                <a:latin typeface="Abadi" panose="020B0604020104020204" pitchFamily="34" charset="0"/>
              </a:rPr>
              <a:t>Displaying average payload mass carried by booster version F9 v1.1</a:t>
            </a:r>
          </a:p>
          <a:p>
            <a:r>
              <a:rPr lang="en-US" sz="1400" dirty="0">
                <a:latin typeface="Abadi" panose="020B0604020104020204" pitchFamily="34" charset="0"/>
              </a:rPr>
              <a:t>Listing the date when the first successful landing outcome on a ground pad landing platform was performed</a:t>
            </a:r>
          </a:p>
          <a:p>
            <a:r>
              <a:rPr lang="en-US" sz="1400" dirty="0">
                <a:latin typeface="Abadi" panose="020B0604020104020204" pitchFamily="34" charset="0"/>
              </a:rPr>
              <a:t>Listing the names of boosters that successfully landed on a drone ship with a pay load mass between 4000 and 6000 kg</a:t>
            </a:r>
          </a:p>
          <a:p>
            <a:r>
              <a:rPr lang="en-US" sz="1400" dirty="0">
                <a:latin typeface="Abadi" panose="020B0604020104020204" pitchFamily="34" charset="0"/>
              </a:rPr>
              <a:t>Listing the total number different mission outcomes</a:t>
            </a:r>
          </a:p>
          <a:p>
            <a:r>
              <a:rPr lang="en-US" sz="1400" dirty="0">
                <a:latin typeface="Abadi" panose="020B0604020104020204" pitchFamily="34" charset="0"/>
              </a:rPr>
              <a:t>Listing the names of booster versions that have carried the maximum payload mass</a:t>
            </a:r>
          </a:p>
          <a:p>
            <a:r>
              <a:rPr lang="en-US" sz="1400" dirty="0">
                <a:latin typeface="Abadi" panose="020B0604020104020204" pitchFamily="34" charset="0"/>
              </a:rPr>
              <a:t>Listing the failed landing outcomes on a drone ship for the months in 2015 including</a:t>
            </a:r>
          </a:p>
          <a:p>
            <a:pPr lvl="1"/>
            <a:r>
              <a:rPr lang="en-US" sz="1000" dirty="0">
                <a:latin typeface="Abadi" panose="020B0604020104020204" pitchFamily="34" charset="0"/>
              </a:rPr>
              <a:t>Booster version</a:t>
            </a:r>
          </a:p>
          <a:p>
            <a:pPr lvl="1"/>
            <a:r>
              <a:rPr lang="en-US" sz="1000" dirty="0">
                <a:latin typeface="Abadi" panose="020B0604020104020204" pitchFamily="34" charset="0"/>
              </a:rPr>
              <a:t>Launch site names</a:t>
            </a:r>
          </a:p>
          <a:p>
            <a:r>
              <a:rPr lang="en-US" sz="1400" dirty="0">
                <a:latin typeface="Abadi" panose="020B0604020104020204" pitchFamily="34" charset="0"/>
              </a:rPr>
              <a:t>Creating a rank based on the count of landing outcomes between 2010-06-04 and 2017-03-20 (Descending order)</a:t>
            </a:r>
          </a:p>
          <a:p>
            <a:pPr lvl="1"/>
            <a:r>
              <a:rPr lang="en-US" sz="1000" dirty="0">
                <a:latin typeface="Abadi" panose="020B0604020104020204" pitchFamily="34" charset="0"/>
              </a:rPr>
              <a:t>No landing attempt was the most frequent occurring outcome with 21 counts and Precluded (drone ship) was the least occurring with 1 count</a:t>
            </a:r>
          </a:p>
          <a:p>
            <a:pPr lvl="1"/>
            <a:endParaRPr lang="en-US" sz="1000" dirty="0">
              <a:latin typeface="Abadi" panose="020B0604020104020204" pitchFamily="34" charset="0"/>
            </a:endParaRPr>
          </a:p>
          <a:p>
            <a:pPr marL="0" indent="0">
              <a:buNone/>
            </a:pPr>
            <a:r>
              <a:rPr lang="en-US" sz="1200" dirty="0" err="1">
                <a:latin typeface="Abadi" panose="020B0604020104020204" pitchFamily="34" charset="0"/>
                <a:hlinkClick r:id="rId3"/>
              </a:rPr>
              <a:t>dscap</a:t>
            </a:r>
            <a:r>
              <a:rPr lang="en-US" sz="1200" dirty="0">
                <a:latin typeface="Abadi" panose="020B0604020104020204" pitchFamily="34" charset="0"/>
                <a:hlinkClick r:id="rId3"/>
              </a:rPr>
              <a:t>/</a:t>
            </a:r>
            <a:r>
              <a:rPr lang="en-US" sz="1200" dirty="0" err="1">
                <a:latin typeface="Abadi" panose="020B0604020104020204" pitchFamily="34" charset="0"/>
                <a:hlinkClick r:id="rId3"/>
              </a:rPr>
              <a:t>eda-sql-coursera_sqllite.ipynb</a:t>
            </a:r>
            <a:r>
              <a:rPr lang="en-US" sz="1200" dirty="0">
                <a:latin typeface="Abadi" panose="020B0604020104020204" pitchFamily="34" charset="0"/>
                <a:hlinkClick r:id="rId3"/>
              </a:rPr>
              <a:t> at main · mattan87/</a:t>
            </a:r>
            <a:r>
              <a:rPr lang="en-US" sz="1200" dirty="0" err="1">
                <a:latin typeface="Abadi" panose="020B0604020104020204" pitchFamily="34" charset="0"/>
                <a:hlinkClick r:id="rId3"/>
              </a:rPr>
              <a:t>dscap</a:t>
            </a:r>
            <a:r>
              <a:rPr lang="en-US" sz="1200" dirty="0">
                <a:latin typeface="Abadi" panose="020B0604020104020204" pitchFamily="34" charset="0"/>
                <a:hlinkClick r:id="rId3"/>
              </a:rPr>
              <a:t> (github.com)</a:t>
            </a:r>
            <a:endParaRPr lang="en-US" sz="1200" dirty="0">
              <a:latin typeface="Abadi" panose="020B0604020104020204" pitchFamily="34" charset="0"/>
            </a:endParaRPr>
          </a:p>
          <a:p>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 Which they were given there is a need to transport larger object to rockets as well as fuel for the rockets.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 Which they do, since the nature of a launch is quite dangerous to do in close proximity to an inhabited area should something go wrong.</a:t>
            </a:r>
          </a:p>
          <a:p>
            <a:pPr marL="457200" lvl="1" indent="0">
              <a:lnSpc>
                <a:spcPct val="100000"/>
              </a:lnSpc>
              <a:spcBef>
                <a:spcPts val="1400"/>
              </a:spcBef>
              <a:buNone/>
            </a:pPr>
            <a:endParaRPr lang="en-US" sz="1800" dirty="0">
              <a:solidFill>
                <a:schemeClr val="bg2">
                  <a:lumMod val="50000"/>
                </a:schemeClr>
              </a:solidFill>
              <a:latin typeface="Abadi" panose="020B0604020104020204" pitchFamily="34" charset="0"/>
            </a:endParaRPr>
          </a:p>
          <a:p>
            <a:r>
              <a:rPr lang="en-US" sz="1400" dirty="0" err="1">
                <a:latin typeface="Abadi" panose="020B0604020104020204" pitchFamily="34" charset="0"/>
                <a:hlinkClick r:id="rId4"/>
              </a:rPr>
              <a:t>dscap</a:t>
            </a:r>
            <a:r>
              <a:rPr lang="en-US" sz="1400" dirty="0">
                <a:latin typeface="Abadi" panose="020B0604020104020204" pitchFamily="34" charset="0"/>
                <a:hlinkClick r:id="rId4"/>
              </a:rPr>
              <a:t>/</a:t>
            </a:r>
            <a:r>
              <a:rPr lang="en-US" sz="1400" dirty="0" err="1">
                <a:latin typeface="Abadi" panose="020B0604020104020204" pitchFamily="34" charset="0"/>
                <a:hlinkClick r:id="rId4"/>
              </a:rPr>
              <a:t>launch_site_location.jupyterlite.ipynb</a:t>
            </a:r>
            <a:r>
              <a:rPr lang="en-US" sz="1400" dirty="0">
                <a:latin typeface="Abadi" panose="020B0604020104020204" pitchFamily="34" charset="0"/>
                <a:hlinkClick r:id="rId4"/>
              </a:rPr>
              <a:t> at main · mattan87/</a:t>
            </a:r>
            <a:r>
              <a:rPr lang="en-US" sz="1400" dirty="0" err="1">
                <a:latin typeface="Abadi" panose="020B0604020104020204" pitchFamily="34" charset="0"/>
                <a:hlinkClick r:id="rId4"/>
              </a:rPr>
              <a:t>dscap</a:t>
            </a:r>
            <a:r>
              <a:rPr lang="en-US" sz="1400" dirty="0">
                <a:latin typeface="Abadi" panose="020B0604020104020204" pitchFamily="34" charset="0"/>
                <a:hlinkClick r:id="rId4"/>
              </a:rPr>
              <a:t> (github.com)</a:t>
            </a:r>
            <a:endParaRPr lang="en-US" sz="1400" dirty="0">
              <a:latin typeface="Abadi" panose="020B0604020104020204" pitchFamily="34" charset="0"/>
            </a:endParaRPr>
          </a:p>
          <a:p>
            <a:endParaRPr lang="en-US" dirty="0"/>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Notebook with application: </a:t>
            </a:r>
            <a:r>
              <a:rPr lang="en-US" sz="1600" dirty="0">
                <a:latin typeface="Abadi" panose="020B0604020104020204" pitchFamily="34" charset="0"/>
                <a:hlinkClick r:id="rId3"/>
              </a:rPr>
              <a:t>dscap/spacex_dash_app.py at main · mattan87/</a:t>
            </a:r>
            <a:r>
              <a:rPr lang="en-US" sz="1600" dirty="0" err="1">
                <a:latin typeface="Abadi" panose="020B0604020104020204" pitchFamily="34" charset="0"/>
                <a:hlinkClick r:id="rId3"/>
              </a:rPr>
              <a:t>dscap</a:t>
            </a:r>
            <a:r>
              <a:rPr lang="en-US" sz="1600" dirty="0">
                <a:latin typeface="Abadi" panose="020B0604020104020204" pitchFamily="34" charset="0"/>
                <a:hlinkClick r:id="rId3"/>
              </a:rPr>
              <a:t> (github.com)</a:t>
            </a:r>
            <a:endParaRPr lang="en-US" dirty="0">
              <a:latin typeface="Abadi" panose="020B0604020104020204" pitchFamily="34" charset="0"/>
            </a:endParaRPr>
          </a:p>
          <a:p>
            <a:pPr marL="0" indent="0">
              <a:buNone/>
            </a:pPr>
            <a:endParaRPr lang="en-US" dirty="0">
              <a:latin typeface="Abadi" panose="020B0604020104020204" pitchFamily="34" charset="0"/>
            </a:endParaRPr>
          </a:p>
          <a:p>
            <a:pPr marL="0" indent="0">
              <a:buNone/>
            </a:pP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1600" dirty="0" err="1">
                <a:latin typeface="Abadi" panose="020B0604020104020204" pitchFamily="34" charset="0"/>
                <a:hlinkClick r:id="rId3"/>
              </a:rPr>
              <a:t>dscap</a:t>
            </a:r>
            <a:r>
              <a:rPr lang="en-US" sz="1600" dirty="0">
                <a:latin typeface="Abadi" panose="020B0604020104020204" pitchFamily="34" charset="0"/>
                <a:hlinkClick r:id="rId3"/>
              </a:rPr>
              <a:t>/</a:t>
            </a:r>
            <a:r>
              <a:rPr lang="en-US" sz="1600" dirty="0" err="1">
                <a:latin typeface="Abadi" panose="020B0604020104020204" pitchFamily="34" charset="0"/>
                <a:hlinkClick r:id="rId3"/>
              </a:rPr>
              <a:t>SpaceX_Machine_Learning_Prediction.ipynb</a:t>
            </a:r>
            <a:r>
              <a:rPr lang="en-US" sz="1600" dirty="0">
                <a:latin typeface="Abadi" panose="020B0604020104020204" pitchFamily="34" charset="0"/>
                <a:hlinkClick r:id="rId3"/>
              </a:rPr>
              <a:t> at main · mattan87/</a:t>
            </a:r>
            <a:r>
              <a:rPr lang="en-US" sz="1600" dirty="0" err="1">
                <a:latin typeface="Abadi" panose="020B0604020104020204" pitchFamily="34" charset="0"/>
                <a:hlinkClick r:id="rId3"/>
              </a:rPr>
              <a:t>dscap</a:t>
            </a:r>
            <a:r>
              <a:rPr lang="en-US" sz="1600" dirty="0">
                <a:latin typeface="Abadi" panose="020B0604020104020204" pitchFamily="34" charset="0"/>
                <a:hlinkClick r:id="rId3"/>
              </a:rPr>
              <a:t> (github.com)</a:t>
            </a:r>
            <a:endParaRPr lang="en-US" sz="2200" dirty="0">
              <a:solidFill>
                <a:schemeClr val="accent3">
                  <a:lumMod val="25000"/>
                </a:schemeClr>
              </a:solidFill>
              <a:latin typeface="Abadi" panose="020B0604020104020204" pitchFamily="34" charset="0"/>
            </a:endParaRPr>
          </a:p>
          <a:p>
            <a:pPr marL="0" indent="0">
              <a:buNone/>
            </a:pPr>
            <a:endParaRPr lang="en-US" dirty="0">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lnSpcReduction="10000"/>
          </a:bodyPr>
          <a:lstStyle/>
          <a:p>
            <a:pPr>
              <a:lnSpc>
                <a:spcPct val="100000"/>
              </a:lnSpc>
              <a:spcBef>
                <a:spcPts val="1400"/>
              </a:spcBef>
            </a:pPr>
            <a:r>
              <a:rPr lang="sv-SE" sz="2200" dirty="0">
                <a:solidFill>
                  <a:schemeClr val="accent3">
                    <a:lumMod val="25000"/>
                  </a:schemeClr>
                </a:solidFill>
                <a:latin typeface="Abadi" panose="020B0604020104020204" pitchFamily="34" charset="0"/>
              </a:rPr>
              <a:t>From the plot, we found that the greater the flight number at a lunch site the more likely it would be a success</a:t>
            </a:r>
          </a:p>
          <a:p>
            <a:pPr>
              <a:lnSpc>
                <a:spcPct val="100000"/>
              </a:lnSpc>
              <a:spcBef>
                <a:spcPts val="1400"/>
              </a:spcBef>
            </a:pPr>
            <a:r>
              <a:rPr lang="sv-SE" sz="2200" dirty="0">
                <a:solidFill>
                  <a:schemeClr val="accent3">
                    <a:lumMod val="25000"/>
                  </a:schemeClr>
                </a:solidFill>
                <a:latin typeface="Abadi" panose="020B0604020104020204" pitchFamily="34" charset="0"/>
              </a:rPr>
              <a:t>Given a later flight number one can assume that learnings has been incorporated in to later flights which would also contribute towards more successful launches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C22E4C5-7374-52E3-098A-23AF93289A8F}"/>
              </a:ext>
            </a:extLst>
          </p:cNvPr>
          <p:cNvPicPr>
            <a:picLocks noChangeAspect="1"/>
          </p:cNvPicPr>
          <p:nvPr/>
        </p:nvPicPr>
        <p:blipFill>
          <a:blip r:embed="rId3"/>
          <a:stretch>
            <a:fillRect/>
          </a:stretch>
        </p:blipFill>
        <p:spPr>
          <a:xfrm>
            <a:off x="5803349" y="2676290"/>
            <a:ext cx="4283023" cy="334928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greater the payload mass for CCAFS SLC 40 the more likely it is a success.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6124D8D6-7400-2B94-ED17-209F9B987625}"/>
              </a:ext>
            </a:extLst>
          </p:cNvPr>
          <p:cNvPicPr>
            <a:picLocks noChangeAspect="1"/>
          </p:cNvPicPr>
          <p:nvPr/>
        </p:nvPicPr>
        <p:blipFill>
          <a:blip r:embed="rId4"/>
          <a:stretch>
            <a:fillRect/>
          </a:stretch>
        </p:blipFill>
        <p:spPr>
          <a:xfrm>
            <a:off x="5417859" y="2146879"/>
            <a:ext cx="5427121" cy="373446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chart, ES-L1, GEO, HEO, SSO, VLEO are the orbit types with the greatest success rates.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0A6E6DB-0352-0AEE-FD21-07DF37F3BD40}"/>
              </a:ext>
            </a:extLst>
          </p:cNvPr>
          <p:cNvPicPr>
            <a:picLocks noChangeAspect="1"/>
          </p:cNvPicPr>
          <p:nvPr/>
        </p:nvPicPr>
        <p:blipFill>
          <a:blip r:embed="rId3"/>
          <a:stretch>
            <a:fillRect/>
          </a:stretch>
        </p:blipFill>
        <p:spPr>
          <a:xfrm>
            <a:off x="5828697" y="1670531"/>
            <a:ext cx="5772150" cy="40671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909091B1-4766-B9A0-07DF-C2D172255239}"/>
              </a:ext>
            </a:extLst>
          </p:cNvPr>
          <p:cNvPicPr>
            <a:picLocks noChangeAspect="1"/>
          </p:cNvPicPr>
          <p:nvPr/>
        </p:nvPicPr>
        <p:blipFill>
          <a:blip r:embed="rId3"/>
          <a:stretch>
            <a:fillRect/>
          </a:stretch>
        </p:blipFill>
        <p:spPr>
          <a:xfrm>
            <a:off x="5333397" y="1607881"/>
            <a:ext cx="6124575" cy="41338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D2CABD7-29B9-05D6-152C-E76E8B904204}"/>
              </a:ext>
            </a:extLst>
          </p:cNvPr>
          <p:cNvPicPr>
            <a:picLocks noChangeAspect="1"/>
          </p:cNvPicPr>
          <p:nvPr/>
        </p:nvPicPr>
        <p:blipFill>
          <a:blip r:embed="rId3"/>
          <a:stretch>
            <a:fillRect/>
          </a:stretch>
        </p:blipFill>
        <p:spPr>
          <a:xfrm>
            <a:off x="5333397" y="1489711"/>
            <a:ext cx="6124575" cy="413385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r>
              <a:rPr lang="en-US" sz="2200" dirty="0">
                <a:latin typeface="Abadi" panose="020B0604020104020204" pitchFamily="34" charset="0"/>
              </a:rPr>
              <a:t>Launces from 2010 up until the end of 2012 were unsuccessful.</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026" name="Picture 2">
            <a:extLst>
              <a:ext uri="{FF2B5EF4-FFF2-40B4-BE49-F238E27FC236}">
                <a16:creationId xmlns:a16="http://schemas.microsoft.com/office/drawing/2014/main" id="{C34B6DAD-417C-29D2-1D17-E05EACD8F5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4902" y="1696065"/>
            <a:ext cx="5400675"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 function</a:t>
            </a:r>
            <a:r>
              <a:rPr lang="en-US" sz="2200" dirty="0">
                <a:latin typeface="Abadi" panose="020B0604020104020204" pitchFamily="34" charset="0"/>
              </a:rPr>
              <a:t> to show the unique launch sites from the SpaceX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D71F423-A2E5-D2BA-8C68-92A5E648368E}"/>
              </a:ext>
            </a:extLst>
          </p:cNvPr>
          <p:cNvPicPr>
            <a:picLocks noChangeAspect="1"/>
          </p:cNvPicPr>
          <p:nvPr/>
        </p:nvPicPr>
        <p:blipFill>
          <a:blip r:embed="rId4"/>
          <a:stretch>
            <a:fillRect/>
          </a:stretch>
        </p:blipFill>
        <p:spPr>
          <a:xfrm>
            <a:off x="1047749" y="2794723"/>
            <a:ext cx="9467850" cy="250507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below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8" name="Picture 7">
            <a:extLst>
              <a:ext uri="{FF2B5EF4-FFF2-40B4-BE49-F238E27FC236}">
                <a16:creationId xmlns:a16="http://schemas.microsoft.com/office/drawing/2014/main" id="{CAFA0745-5A38-CFF8-21BC-3175A823B053}"/>
              </a:ext>
            </a:extLst>
          </p:cNvPr>
          <p:cNvPicPr>
            <a:picLocks noChangeAspect="1"/>
          </p:cNvPicPr>
          <p:nvPr/>
        </p:nvPicPr>
        <p:blipFill>
          <a:blip r:embed="rId3"/>
          <a:stretch>
            <a:fillRect/>
          </a:stretch>
        </p:blipFill>
        <p:spPr>
          <a:xfrm>
            <a:off x="1966324" y="2524763"/>
            <a:ext cx="7352959" cy="39024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99980 kg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572A9FA-2EC5-200F-7199-821A028020B6}"/>
              </a:ext>
            </a:extLst>
          </p:cNvPr>
          <p:cNvPicPr>
            <a:picLocks noChangeAspect="1"/>
          </p:cNvPicPr>
          <p:nvPr/>
        </p:nvPicPr>
        <p:blipFill>
          <a:blip r:embed="rId3"/>
          <a:stretch>
            <a:fillRect/>
          </a:stretch>
        </p:blipFill>
        <p:spPr>
          <a:xfrm>
            <a:off x="1171575" y="2917261"/>
            <a:ext cx="9848850" cy="149542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for booster version F9 V1.1 was calculated to 2534.6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D736DB6-E61E-8CF8-AA34-6575E8560627}"/>
              </a:ext>
            </a:extLst>
          </p:cNvPr>
          <p:cNvPicPr>
            <a:picLocks noChangeAspect="1"/>
          </p:cNvPicPr>
          <p:nvPr/>
        </p:nvPicPr>
        <p:blipFill>
          <a:blip r:embed="rId3"/>
          <a:stretch>
            <a:fillRect/>
          </a:stretch>
        </p:blipFill>
        <p:spPr>
          <a:xfrm>
            <a:off x="966029" y="3050150"/>
            <a:ext cx="9353550" cy="150495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7" name="Picture 6">
            <a:extLst>
              <a:ext uri="{FF2B5EF4-FFF2-40B4-BE49-F238E27FC236}">
                <a16:creationId xmlns:a16="http://schemas.microsoft.com/office/drawing/2014/main" id="{3B1F4D8B-63D0-AA83-5A1D-B9C15C728569}"/>
              </a:ext>
            </a:extLst>
          </p:cNvPr>
          <p:cNvPicPr>
            <a:picLocks noChangeAspect="1"/>
          </p:cNvPicPr>
          <p:nvPr/>
        </p:nvPicPr>
        <p:blipFill>
          <a:blip r:embed="rId3"/>
          <a:stretch>
            <a:fillRect/>
          </a:stretch>
        </p:blipFill>
        <p:spPr>
          <a:xfrm>
            <a:off x="975554" y="3001674"/>
            <a:ext cx="9334500" cy="18478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a WHERE and BETWEEN clauses in the data we determined which booster versions that successfully landed on a drone ship with a payload mass between 4000 and 6000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DDE926D8-48DE-A191-7B2B-95B38B37B248}"/>
              </a:ext>
            </a:extLst>
          </p:cNvPr>
          <p:cNvPicPr>
            <a:picLocks noChangeAspect="1"/>
          </p:cNvPicPr>
          <p:nvPr/>
        </p:nvPicPr>
        <p:blipFill>
          <a:blip r:embed="rId3"/>
          <a:stretch>
            <a:fillRect/>
          </a:stretch>
        </p:blipFill>
        <p:spPr>
          <a:xfrm>
            <a:off x="856491" y="3260725"/>
            <a:ext cx="9572625" cy="25146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mission outcomes using sub-queries. As one can tell almost all missions were successful whereas only one was unsuccessful.</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29CBEA5D-4D1D-E19D-6984-41F09FD94930}"/>
              </a:ext>
            </a:extLst>
          </p:cNvPr>
          <p:cNvPicPr>
            <a:picLocks noChangeAspect="1"/>
          </p:cNvPicPr>
          <p:nvPr/>
        </p:nvPicPr>
        <p:blipFill>
          <a:blip r:embed="rId3"/>
          <a:stretch>
            <a:fillRect/>
          </a:stretch>
        </p:blipFill>
        <p:spPr>
          <a:xfrm>
            <a:off x="923166" y="3429000"/>
            <a:ext cx="9439275" cy="15525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sv-SE" sz="2200" dirty="0">
                <a:solidFill>
                  <a:schemeClr val="accent3">
                    <a:lumMod val="25000"/>
                  </a:schemeClr>
                </a:solidFill>
                <a:latin typeface="Abadi" panose="020B0604020104020204" pitchFamily="34" charset="0"/>
              </a:rPr>
              <a:t>Using below query and sub-query we were able to derive a list of all the booster versions carrying the MAX payload mass.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F03B158D-96A6-785E-978A-F7A23F417D60}"/>
              </a:ext>
            </a:extLst>
          </p:cNvPr>
          <p:cNvPicPr>
            <a:picLocks noChangeAspect="1"/>
          </p:cNvPicPr>
          <p:nvPr/>
        </p:nvPicPr>
        <p:blipFill>
          <a:blip r:embed="rId3"/>
          <a:stretch>
            <a:fillRect/>
          </a:stretch>
        </p:blipFill>
        <p:spPr>
          <a:xfrm>
            <a:off x="1050821" y="2795681"/>
            <a:ext cx="6721578" cy="338128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a combination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on drone ships, their booster versions, and launch site names for the year of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25D1EFB4-87BB-2519-1B97-143F44A0A57B}"/>
              </a:ext>
            </a:extLst>
          </p:cNvPr>
          <p:cNvPicPr>
            <a:picLocks noChangeAspect="1"/>
          </p:cNvPicPr>
          <p:nvPr/>
        </p:nvPicPr>
        <p:blipFill>
          <a:blip r:embed="rId3"/>
          <a:stretch>
            <a:fillRect/>
          </a:stretch>
        </p:blipFill>
        <p:spPr>
          <a:xfrm>
            <a:off x="1142999" y="3879850"/>
            <a:ext cx="9372600" cy="18954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Rectangle 2">
            <a:extLst>
              <a:ext uri="{FF2B5EF4-FFF2-40B4-BE49-F238E27FC236}">
                <a16:creationId xmlns:a16="http://schemas.microsoft.com/office/drawing/2014/main" id="{2B204888-4CA7-686E-232B-2A01E54497F7}"/>
              </a:ext>
            </a:extLst>
          </p:cNvPr>
          <p:cNvSpPr>
            <a:spLocks noChangeArrowheads="1"/>
          </p:cNvSpPr>
          <p:nvPr/>
        </p:nvSpPr>
        <p:spPr bwMode="auto">
          <a:xfrm>
            <a:off x="961739" y="4377069"/>
            <a:ext cx="5134261" cy="89764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3480" tIns="63480" rIns="63480" bIns="6348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t"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tx1"/>
                </a:solidFill>
                <a:effectLst/>
                <a:latin typeface="Abadi" panose="020B0604020104020204" pitchFamily="34" charset="0"/>
              </a:rPr>
              <a:t>%</a:t>
            </a:r>
            <a:r>
              <a:rPr kumimoji="0" lang="en-US" altLang="en-US" sz="1000" b="1" i="0" u="none" strike="noStrike" cap="none" normalizeH="0" baseline="0" dirty="0" err="1">
                <a:ln>
                  <a:noFill/>
                </a:ln>
                <a:solidFill>
                  <a:schemeClr val="tx1"/>
                </a:solidFill>
                <a:effectLst/>
                <a:latin typeface="Abadi" panose="020B0604020104020204" pitchFamily="34" charset="0"/>
                <a:cs typeface="Times New Roman" panose="02020603050405020304" pitchFamily="18" charset="0"/>
              </a:rPr>
              <a:t>sql</a:t>
            </a:r>
            <a:r>
              <a:rPr kumimoji="0" lang="en-US" altLang="en-US" sz="1000" i="0"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 SELECT </a:t>
            </a:r>
            <a:r>
              <a:rPr kumimoji="0" lang="en-US" altLang="en-US" sz="1000" i="0" u="none" strike="noStrike" cap="none" normalizeH="0" baseline="0" dirty="0" err="1">
                <a:ln>
                  <a:noFill/>
                </a:ln>
                <a:solidFill>
                  <a:schemeClr val="tx1"/>
                </a:solidFill>
                <a:effectLst/>
                <a:latin typeface="Abadi" panose="020B0604020104020204" pitchFamily="34" charset="0"/>
                <a:cs typeface="Times New Roman" panose="02020603050405020304" pitchFamily="18" charset="0"/>
              </a:rPr>
              <a:t>Landing_Outcome</a:t>
            </a:r>
            <a:r>
              <a:rPr kumimoji="0" lang="en-US" altLang="en-US" sz="1000" i="0"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 COUNT(</a:t>
            </a:r>
            <a:r>
              <a:rPr kumimoji="0" lang="en-US" altLang="en-US" sz="1000" i="0" u="none" strike="noStrike" cap="none" normalizeH="0" baseline="0" dirty="0" err="1">
                <a:ln>
                  <a:noFill/>
                </a:ln>
                <a:solidFill>
                  <a:schemeClr val="tx1"/>
                </a:solidFill>
                <a:effectLst/>
                <a:latin typeface="Abadi" panose="020B0604020104020204" pitchFamily="34" charset="0"/>
                <a:cs typeface="Times New Roman" panose="02020603050405020304" pitchFamily="18" charset="0"/>
              </a:rPr>
              <a:t>Landing_Outcome</a:t>
            </a:r>
            <a:r>
              <a:rPr kumimoji="0" lang="en-US" altLang="en-US" sz="1000" i="0"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 AS Count FROM SPACEXTABLE GROUP BY </a:t>
            </a:r>
            <a:r>
              <a:rPr kumimoji="0" lang="en-US" altLang="en-US" sz="1000" i="0" u="none" strike="noStrike" cap="none" normalizeH="0" baseline="0" dirty="0" err="1">
                <a:ln>
                  <a:noFill/>
                </a:ln>
                <a:solidFill>
                  <a:schemeClr val="tx1"/>
                </a:solidFill>
                <a:effectLst/>
                <a:latin typeface="Abadi" panose="020B0604020104020204" pitchFamily="34" charset="0"/>
                <a:cs typeface="Times New Roman" panose="02020603050405020304" pitchFamily="18" charset="0"/>
              </a:rPr>
              <a:t>Landing_Outcome</a:t>
            </a:r>
            <a:r>
              <a:rPr kumimoji="0" lang="en-US" altLang="en-US" sz="1000" i="0"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t> HAVING DATE(date) BETWEEN "2010-06-04" AND "2017-03-20" ORDER BY Count DESC </a:t>
            </a:r>
            <a:endParaRPr kumimoji="0" lang="en-US" altLang="en-US" sz="1000" i="0" u="none" strike="noStrike" cap="none" normalizeH="0" baseline="0" dirty="0">
              <a:ln>
                <a:noFill/>
              </a:ln>
              <a:solidFill>
                <a:schemeClr val="tx1"/>
              </a:solidFill>
              <a:effectLst/>
              <a:latin typeface="Abadi" panose="020B06040201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i="0" u="none" strike="noStrike" cap="none" normalizeH="0" baseline="0" dirty="0">
                <a:ln>
                  <a:noFill/>
                </a:ln>
                <a:solidFill>
                  <a:schemeClr val="tx1"/>
                </a:solidFill>
                <a:effectLst/>
                <a:latin typeface="Abadi" panose="020B0604020104020204" pitchFamily="34" charset="0"/>
                <a:cs typeface="Times New Roman" panose="02020603050405020304" pitchFamily="18" charset="0"/>
              </a:rPr>
            </a:br>
            <a:endParaRPr kumimoji="0" lang="en-US" altLang="en-US" sz="1000" i="0" u="none" strike="noStrike" cap="none" normalizeH="0" baseline="0" dirty="0">
              <a:ln>
                <a:noFill/>
              </a:ln>
              <a:solidFill>
                <a:schemeClr val="tx1"/>
              </a:solidFill>
              <a:effectLst/>
              <a:latin typeface="Abadi" panose="020B0604020104020204" pitchFamily="34" charset="0"/>
            </a:endParaRPr>
          </a:p>
        </p:txBody>
      </p:sp>
      <p:pic>
        <p:nvPicPr>
          <p:cNvPr id="8" name="Picture 7">
            <a:extLst>
              <a:ext uri="{FF2B5EF4-FFF2-40B4-BE49-F238E27FC236}">
                <a16:creationId xmlns:a16="http://schemas.microsoft.com/office/drawing/2014/main" id="{5F1BD1BF-6FD0-85E0-79F8-B789F097D790}"/>
              </a:ext>
            </a:extLst>
          </p:cNvPr>
          <p:cNvPicPr>
            <a:picLocks noChangeAspect="1"/>
          </p:cNvPicPr>
          <p:nvPr/>
        </p:nvPicPr>
        <p:blipFill>
          <a:blip r:embed="rId4"/>
          <a:stretch>
            <a:fillRect/>
          </a:stretch>
        </p:blipFill>
        <p:spPr>
          <a:xfrm>
            <a:off x="6581774" y="3907067"/>
            <a:ext cx="3933825" cy="26384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4525301"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Launch Sites are located the United Sates</a:t>
            </a:r>
          </a:p>
          <a:p>
            <a:pPr>
              <a:lnSpc>
                <a:spcPct val="100000"/>
              </a:lnSpc>
              <a:spcBef>
                <a:spcPts val="1400"/>
              </a:spcBef>
            </a:pPr>
            <a:r>
              <a:rPr lang="en-US" sz="2200" dirty="0">
                <a:solidFill>
                  <a:schemeClr val="accent3">
                    <a:lumMod val="25000"/>
                  </a:schemeClr>
                </a:solidFill>
                <a:latin typeface="Abadi"/>
              </a:rPr>
              <a:t>All Launch Sites are close to the ocean and in states that offer a warm climate. </a:t>
            </a:r>
          </a:p>
          <a:p>
            <a:pPr>
              <a:lnSpc>
                <a:spcPct val="100000"/>
              </a:lnSpc>
              <a:spcBef>
                <a:spcPts val="1400"/>
              </a:spcBef>
            </a:pPr>
            <a:r>
              <a:rPr lang="en-US" sz="2200" dirty="0">
                <a:solidFill>
                  <a:schemeClr val="accent3">
                    <a:lumMod val="25000"/>
                  </a:schemeClr>
                </a:solidFill>
                <a:latin typeface="Abadi"/>
              </a:rPr>
              <a:t>Launch Sites are in close proximity to the ocean due to the use of both ditching landing methods (Crash landings in the sea) and by remotely operated sea landing drones.</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8" name="Picture 7">
            <a:extLst>
              <a:ext uri="{FF2B5EF4-FFF2-40B4-BE49-F238E27FC236}">
                <a16:creationId xmlns:a16="http://schemas.microsoft.com/office/drawing/2014/main" id="{F270B162-9B5A-2AEC-FE64-7169A0C4294B}"/>
              </a:ext>
            </a:extLst>
          </p:cNvPr>
          <p:cNvPicPr>
            <a:picLocks noChangeAspect="1"/>
          </p:cNvPicPr>
          <p:nvPr/>
        </p:nvPicPr>
        <p:blipFill>
          <a:blip r:embed="rId3"/>
          <a:stretch>
            <a:fillRect/>
          </a:stretch>
        </p:blipFill>
        <p:spPr>
          <a:xfrm>
            <a:off x="5295311" y="1825625"/>
            <a:ext cx="6126679" cy="402363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spcBef>
                <a:spcPts val="1400"/>
              </a:spcBef>
            </a:pPr>
            <a:r>
              <a:rPr lang="sv-SE" dirty="0">
                <a:solidFill>
                  <a:schemeClr val="accent3">
                    <a:lumMod val="25000"/>
                  </a:schemeClr>
                </a:solidFill>
              </a:rPr>
              <a:t>Green markers represent the successful launches and the Red Marker represents the failures.</a:t>
            </a: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&amp; Failed Launches</a:t>
            </a:r>
          </a:p>
        </p:txBody>
      </p:sp>
      <p:pic>
        <p:nvPicPr>
          <p:cNvPr id="4" name="Picture 3">
            <a:extLst>
              <a:ext uri="{FF2B5EF4-FFF2-40B4-BE49-F238E27FC236}">
                <a16:creationId xmlns:a16="http://schemas.microsoft.com/office/drawing/2014/main" id="{6656E950-37F2-FCA3-1F84-FC9E4B746740}"/>
              </a:ext>
            </a:extLst>
          </p:cNvPr>
          <p:cNvPicPr>
            <a:picLocks noChangeAspect="1"/>
          </p:cNvPicPr>
          <p:nvPr/>
        </p:nvPicPr>
        <p:blipFill>
          <a:blip r:embed="rId4"/>
          <a:stretch>
            <a:fillRect/>
          </a:stretch>
        </p:blipFill>
        <p:spPr>
          <a:xfrm>
            <a:off x="5919570" y="2996973"/>
            <a:ext cx="4596029" cy="277835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106789"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Normally Launch Sites are located in the vicinity of different landmarks such as major cities (Melbourne) and other key infrastructure objects such as waterways, rail roads and major roads as demonstrated by the maps to the right.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Picture 3">
            <a:extLst>
              <a:ext uri="{FF2B5EF4-FFF2-40B4-BE49-F238E27FC236}">
                <a16:creationId xmlns:a16="http://schemas.microsoft.com/office/drawing/2014/main" id="{A211A92F-AEAD-BD5C-BDC5-FB1B09F831DF}"/>
              </a:ext>
            </a:extLst>
          </p:cNvPr>
          <p:cNvPicPr>
            <a:picLocks noChangeAspect="1"/>
          </p:cNvPicPr>
          <p:nvPr/>
        </p:nvPicPr>
        <p:blipFill>
          <a:blip r:embed="rId3"/>
          <a:stretch>
            <a:fillRect/>
          </a:stretch>
        </p:blipFill>
        <p:spPr>
          <a:xfrm>
            <a:off x="8621828" y="1274651"/>
            <a:ext cx="2929087" cy="3104228"/>
          </a:xfrm>
          <a:prstGeom prst="rect">
            <a:avLst/>
          </a:prstGeom>
        </p:spPr>
      </p:pic>
      <p:pic>
        <p:nvPicPr>
          <p:cNvPr id="7" name="Picture 6">
            <a:extLst>
              <a:ext uri="{FF2B5EF4-FFF2-40B4-BE49-F238E27FC236}">
                <a16:creationId xmlns:a16="http://schemas.microsoft.com/office/drawing/2014/main" id="{A4D8F0D7-6966-68E9-922E-466B36C83F02}"/>
              </a:ext>
            </a:extLst>
          </p:cNvPr>
          <p:cNvPicPr>
            <a:picLocks noChangeAspect="1"/>
          </p:cNvPicPr>
          <p:nvPr/>
        </p:nvPicPr>
        <p:blipFill>
          <a:blip r:embed="rId4"/>
          <a:stretch>
            <a:fillRect/>
          </a:stretch>
        </p:blipFill>
        <p:spPr>
          <a:xfrm>
            <a:off x="9702754" y="4378879"/>
            <a:ext cx="1848161" cy="2282232"/>
          </a:xfrm>
          <a:prstGeom prst="rect">
            <a:avLst/>
          </a:prstGeom>
        </p:spPr>
      </p:pic>
      <p:pic>
        <p:nvPicPr>
          <p:cNvPr id="10" name="Picture 9">
            <a:extLst>
              <a:ext uri="{FF2B5EF4-FFF2-40B4-BE49-F238E27FC236}">
                <a16:creationId xmlns:a16="http://schemas.microsoft.com/office/drawing/2014/main" id="{D14B79FA-C59C-097C-7C96-98F18150F7CB}"/>
              </a:ext>
            </a:extLst>
          </p:cNvPr>
          <p:cNvPicPr>
            <a:picLocks noChangeAspect="1"/>
          </p:cNvPicPr>
          <p:nvPr/>
        </p:nvPicPr>
        <p:blipFill>
          <a:blip r:embed="rId5"/>
          <a:stretch>
            <a:fillRect/>
          </a:stretch>
        </p:blipFill>
        <p:spPr>
          <a:xfrm>
            <a:off x="5519584" y="3632365"/>
            <a:ext cx="2857500" cy="2486025"/>
          </a:xfrm>
          <a:prstGeom prst="rect">
            <a:avLst/>
          </a:prstGeom>
        </p:spPr>
      </p:pic>
      <p:pic>
        <p:nvPicPr>
          <p:cNvPr id="12" name="Picture 11">
            <a:extLst>
              <a:ext uri="{FF2B5EF4-FFF2-40B4-BE49-F238E27FC236}">
                <a16:creationId xmlns:a16="http://schemas.microsoft.com/office/drawing/2014/main" id="{4585A1A0-D0C3-5411-C23B-D098312946C4}"/>
              </a:ext>
            </a:extLst>
          </p:cNvPr>
          <p:cNvPicPr>
            <a:picLocks noChangeAspect="1"/>
          </p:cNvPicPr>
          <p:nvPr/>
        </p:nvPicPr>
        <p:blipFill>
          <a:blip r:embed="rId6"/>
          <a:stretch>
            <a:fillRect/>
          </a:stretch>
        </p:blipFill>
        <p:spPr>
          <a:xfrm>
            <a:off x="5526344" y="1369724"/>
            <a:ext cx="2485565" cy="213793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sv-SE" sz="2200" dirty="0">
                <a:solidFill>
                  <a:schemeClr val="accent3">
                    <a:lumMod val="25000"/>
                  </a:schemeClr>
                </a:solidFill>
                <a:latin typeface="Abadi" panose="020B0604020104020204" pitchFamily="34" charset="0"/>
              </a:rPr>
              <a:t>KSC LC-39A is the site with the highest number of successful launches of all sites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by Launch Site</a:t>
            </a:r>
          </a:p>
        </p:txBody>
      </p:sp>
      <p:pic>
        <p:nvPicPr>
          <p:cNvPr id="4" name="Picture 3">
            <a:extLst>
              <a:ext uri="{FF2B5EF4-FFF2-40B4-BE49-F238E27FC236}">
                <a16:creationId xmlns:a16="http://schemas.microsoft.com/office/drawing/2014/main" id="{20032420-6B8C-FF4F-8A17-F5CAC24CBF33}"/>
              </a:ext>
            </a:extLst>
          </p:cNvPr>
          <p:cNvPicPr>
            <a:picLocks noChangeAspect="1"/>
          </p:cNvPicPr>
          <p:nvPr/>
        </p:nvPicPr>
        <p:blipFill>
          <a:blip r:embed="rId3"/>
          <a:stretch>
            <a:fillRect/>
          </a:stretch>
        </p:blipFill>
        <p:spPr>
          <a:xfrm>
            <a:off x="4075288" y="3077185"/>
            <a:ext cx="6096001" cy="257942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04335"/>
            <a:ext cx="10499275" cy="452123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t>
            </a:r>
          </a:p>
          <a:p>
            <a:pPr marL="457200" lvl="1" indent="0">
              <a:spcBef>
                <a:spcPts val="1400"/>
              </a:spcBef>
              <a:buNone/>
            </a:pPr>
            <a:r>
              <a:rPr lang="en-US" sz="1800" dirty="0">
                <a:solidFill>
                  <a:schemeClr val="accent3">
                    <a:lumMod val="25000"/>
                  </a:schemeClr>
                </a:solidFill>
                <a:latin typeface="Abadi" panose="020B0604020104020204" pitchFamily="34" charset="0"/>
              </a:rPr>
              <a:t>SpaceX advertises Falcon 9 rocket launches on its website, with a cost of 62 </a:t>
            </a:r>
            <a:r>
              <a:rPr lang="en-US" sz="1800" dirty="0" err="1">
                <a:solidFill>
                  <a:schemeClr val="accent3">
                    <a:lumMod val="25000"/>
                  </a:schemeClr>
                </a:solidFill>
                <a:latin typeface="Abadi" panose="020B0604020104020204" pitchFamily="34" charset="0"/>
              </a:rPr>
              <a:t>mUSD</a:t>
            </a:r>
            <a:r>
              <a:rPr lang="en-US" sz="1800" dirty="0">
                <a:solidFill>
                  <a:schemeClr val="accent3">
                    <a:lumMod val="25000"/>
                  </a:schemeClr>
                </a:solidFill>
                <a:latin typeface="Abadi" panose="020B0604020104020204" pitchFamily="34" charset="0"/>
              </a:rPr>
              <a:t>; other providers of the same services could charge a cost of upwards of 165 </a:t>
            </a:r>
            <a:r>
              <a:rPr lang="en-US" sz="1800" dirty="0" err="1">
                <a:solidFill>
                  <a:schemeClr val="accent3">
                    <a:lumMod val="25000"/>
                  </a:schemeClr>
                </a:solidFill>
                <a:latin typeface="Abadi" panose="020B0604020104020204" pitchFamily="34" charset="0"/>
              </a:rPr>
              <a:t>mUSD</a:t>
            </a:r>
            <a:r>
              <a:rPr lang="en-US" sz="1800" dirty="0">
                <a:solidFill>
                  <a:schemeClr val="accent3">
                    <a:lumMod val="25000"/>
                  </a:schemeClr>
                </a:solidFill>
                <a:latin typeface="Abadi" panose="020B0604020104020204" pitchFamily="34" charset="0"/>
              </a:rPr>
              <a:t> each. The differences in cost is primarily due to SpaceX being able to reuse the first stage of their rockets. Therefore, if one can determine if the first stage will land successfully and thus be reused, one can determine the cost and savings of a launch. </a:t>
            </a:r>
          </a:p>
          <a:p>
            <a:pPr marL="457200" lvl="1" indent="0">
              <a:spcBef>
                <a:spcPts val="1400"/>
              </a:spcBef>
              <a:buNone/>
            </a:pPr>
            <a:r>
              <a:rPr lang="en-US" sz="1800" dirty="0">
                <a:solidFill>
                  <a:schemeClr val="accent3">
                    <a:lumMod val="25000"/>
                  </a:schemeClr>
                </a:solidFill>
                <a:latin typeface="Abadi" panose="020B0604020104020204" pitchFamily="34" charset="0"/>
              </a:rPr>
              <a:t>The predictions made in this project can be used if an alternate company wants to bid against SpaceX for a rocket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1800" dirty="0">
                <a:solidFill>
                  <a:schemeClr val="accent3">
                    <a:lumMod val="25000"/>
                  </a:schemeClr>
                </a:solidFill>
                <a:latin typeface="Abadi" panose="020B0604020104020204" pitchFamily="34" charset="0"/>
              </a:rPr>
              <a:t>Which factors contributes towards predicting whether the first stage of the rocket will land successfully?</a:t>
            </a:r>
          </a:p>
          <a:p>
            <a:pPr marL="457200" lvl="1" indent="0">
              <a:spcBef>
                <a:spcPts val="1400"/>
              </a:spcBef>
              <a:buNone/>
            </a:pPr>
            <a:r>
              <a:rPr lang="en-US" sz="1800" dirty="0">
                <a:solidFill>
                  <a:schemeClr val="accent3">
                    <a:lumMod val="25000"/>
                  </a:schemeClr>
                </a:solidFill>
                <a:latin typeface="Abadi" panose="020B0604020104020204" pitchFamily="34" charset="0"/>
              </a:rPr>
              <a:t>The interaction between the factors to determine the success rate of a successful landing of the first stage of the rocket.</a:t>
            </a:r>
          </a:p>
          <a:p>
            <a:pPr marL="457200" lvl="1" indent="0">
              <a:spcBef>
                <a:spcPts val="1400"/>
              </a:spcBef>
              <a:buNone/>
            </a:pPr>
            <a:r>
              <a:rPr lang="en-US" sz="1800" dirty="0">
                <a:solidFill>
                  <a:schemeClr val="accent3">
                    <a:lumMod val="25000"/>
                  </a:schemeClr>
                </a:solidFill>
                <a:latin typeface="Abadi" panose="020B0604020104020204" pitchFamily="34" charset="0"/>
              </a:rPr>
              <a:t>What conditions that needs to be in place to secure a successful landing and provide alternate bidders with intelligence of when and how to launch their rockets in order to successfully recover and reuse the first stage of their rockets.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Launch site KSC LC-39A has a 76.9% success rate and only has a 23.1% failure rate</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 The most successful site</a:t>
            </a:r>
          </a:p>
        </p:txBody>
      </p:sp>
      <p:pic>
        <p:nvPicPr>
          <p:cNvPr id="7" name="Picture 6">
            <a:extLst>
              <a:ext uri="{FF2B5EF4-FFF2-40B4-BE49-F238E27FC236}">
                <a16:creationId xmlns:a16="http://schemas.microsoft.com/office/drawing/2014/main" id="{C5B38BDA-112F-7995-931A-BF054DF1F458}"/>
              </a:ext>
            </a:extLst>
          </p:cNvPr>
          <p:cNvPicPr>
            <a:picLocks noChangeAspect="1"/>
          </p:cNvPicPr>
          <p:nvPr/>
        </p:nvPicPr>
        <p:blipFill>
          <a:blip r:embed="rId3"/>
          <a:stretch>
            <a:fillRect/>
          </a:stretch>
        </p:blipFill>
        <p:spPr>
          <a:xfrm>
            <a:off x="2523437" y="2615401"/>
            <a:ext cx="6703465" cy="277178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2867924" cy="4351338"/>
          </a:xfrm>
          <a:prstGeom prst="rect">
            <a:avLst/>
          </a:prstGeom>
        </p:spPr>
        <p:txBody>
          <a:bodyPr lIns="91440" tIns="45720" rIns="91440" bIns="45720" anchor="t">
            <a:normAutofit/>
          </a:bodyPr>
          <a:lstStyle/>
          <a:p>
            <a:pPr>
              <a:lnSpc>
                <a:spcPct val="100000"/>
              </a:lnSpc>
              <a:spcBef>
                <a:spcPts val="1400"/>
              </a:spcBef>
            </a:pPr>
            <a:r>
              <a:rPr lang="sv-SE" sz="2200" dirty="0">
                <a:solidFill>
                  <a:schemeClr val="accent3">
                    <a:lumMod val="25000"/>
                  </a:schemeClr>
                </a:solidFill>
                <a:latin typeface="Abadi" panose="020B0604020104020204" pitchFamily="34" charset="0"/>
              </a:rPr>
              <a:t>Data looks different for all sites. However, a majority of the cases include Booster Version Category FT.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for all sites</a:t>
            </a:r>
          </a:p>
        </p:txBody>
      </p:sp>
      <p:pic>
        <p:nvPicPr>
          <p:cNvPr id="4" name="Picture 3">
            <a:extLst>
              <a:ext uri="{FF2B5EF4-FFF2-40B4-BE49-F238E27FC236}">
                <a16:creationId xmlns:a16="http://schemas.microsoft.com/office/drawing/2014/main" id="{0CEAF688-9FF3-10C5-8ACF-028D05CCF30D}"/>
              </a:ext>
            </a:extLst>
          </p:cNvPr>
          <p:cNvPicPr>
            <a:picLocks noChangeAspect="1"/>
          </p:cNvPicPr>
          <p:nvPr/>
        </p:nvPicPr>
        <p:blipFill>
          <a:blip r:embed="rId3"/>
          <a:stretch>
            <a:fillRect/>
          </a:stretch>
        </p:blipFill>
        <p:spPr>
          <a:xfrm>
            <a:off x="7403690" y="3257074"/>
            <a:ext cx="4290257" cy="1840644"/>
          </a:xfrm>
          <a:prstGeom prst="rect">
            <a:avLst/>
          </a:prstGeom>
        </p:spPr>
      </p:pic>
      <p:pic>
        <p:nvPicPr>
          <p:cNvPr id="7" name="Picture 6">
            <a:extLst>
              <a:ext uri="{FF2B5EF4-FFF2-40B4-BE49-F238E27FC236}">
                <a16:creationId xmlns:a16="http://schemas.microsoft.com/office/drawing/2014/main" id="{6334CFBE-ECA5-1DA6-9DD0-D82C1A6896A6}"/>
              </a:ext>
            </a:extLst>
          </p:cNvPr>
          <p:cNvPicPr>
            <a:picLocks noChangeAspect="1"/>
          </p:cNvPicPr>
          <p:nvPr/>
        </p:nvPicPr>
        <p:blipFill>
          <a:blip r:embed="rId4"/>
          <a:stretch>
            <a:fillRect/>
          </a:stretch>
        </p:blipFill>
        <p:spPr>
          <a:xfrm>
            <a:off x="7403690" y="5196729"/>
            <a:ext cx="4290257" cy="1437725"/>
          </a:xfrm>
          <a:prstGeom prst="rect">
            <a:avLst/>
          </a:prstGeom>
        </p:spPr>
      </p:pic>
      <p:pic>
        <p:nvPicPr>
          <p:cNvPr id="9" name="Picture 8">
            <a:extLst>
              <a:ext uri="{FF2B5EF4-FFF2-40B4-BE49-F238E27FC236}">
                <a16:creationId xmlns:a16="http://schemas.microsoft.com/office/drawing/2014/main" id="{DC330824-527E-E637-3720-3C17F2F63C3A}"/>
              </a:ext>
            </a:extLst>
          </p:cNvPr>
          <p:cNvPicPr>
            <a:picLocks noChangeAspect="1"/>
          </p:cNvPicPr>
          <p:nvPr/>
        </p:nvPicPr>
        <p:blipFill>
          <a:blip r:embed="rId5"/>
          <a:stretch>
            <a:fillRect/>
          </a:stretch>
        </p:blipFill>
        <p:spPr>
          <a:xfrm>
            <a:off x="3497549" y="2964940"/>
            <a:ext cx="3830217" cy="1525560"/>
          </a:xfrm>
          <a:prstGeom prst="rect">
            <a:avLst/>
          </a:prstGeom>
        </p:spPr>
      </p:pic>
      <p:pic>
        <p:nvPicPr>
          <p:cNvPr id="11" name="Picture 10">
            <a:extLst>
              <a:ext uri="{FF2B5EF4-FFF2-40B4-BE49-F238E27FC236}">
                <a16:creationId xmlns:a16="http://schemas.microsoft.com/office/drawing/2014/main" id="{CDFD9E45-29A1-1921-2819-43F8C83C540F}"/>
              </a:ext>
            </a:extLst>
          </p:cNvPr>
          <p:cNvPicPr>
            <a:picLocks noChangeAspect="1"/>
          </p:cNvPicPr>
          <p:nvPr/>
        </p:nvPicPr>
        <p:blipFill>
          <a:blip r:embed="rId6"/>
          <a:stretch>
            <a:fillRect/>
          </a:stretch>
        </p:blipFill>
        <p:spPr>
          <a:xfrm>
            <a:off x="7403690" y="1489705"/>
            <a:ext cx="4290257" cy="170333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model, or models in this case, with the highest classification accuracy (~83%):</a:t>
            </a:r>
          </a:p>
          <a:p>
            <a:pPr lvl="1">
              <a:lnSpc>
                <a:spcPct val="100000"/>
              </a:lnSpc>
              <a:spcBef>
                <a:spcPts val="1400"/>
              </a:spcBef>
            </a:pPr>
            <a:r>
              <a:rPr lang="en-US" sz="1800" dirty="0">
                <a:solidFill>
                  <a:schemeClr val="accent3">
                    <a:lumMod val="25000"/>
                  </a:schemeClr>
                </a:solidFill>
                <a:latin typeface="Abadi" panose="020B0604020104020204" pitchFamily="34" charset="0"/>
              </a:rPr>
              <a:t>K-nearest </a:t>
            </a:r>
            <a:r>
              <a:rPr lang="en-US" sz="1800" dirty="0" err="1">
                <a:solidFill>
                  <a:schemeClr val="accent3">
                    <a:lumMod val="25000"/>
                  </a:schemeClr>
                </a:solidFill>
                <a:latin typeface="Abadi" panose="020B0604020104020204" pitchFamily="34" charset="0"/>
              </a:rPr>
              <a:t>neighbour</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Logisitc</a:t>
            </a:r>
            <a:r>
              <a:rPr lang="en-US" sz="1800" dirty="0">
                <a:solidFill>
                  <a:schemeClr val="accent3">
                    <a:lumMod val="25000"/>
                  </a:schemeClr>
                </a:solidFill>
                <a:latin typeface="Abadi" panose="020B0604020104020204" pitchFamily="34" charset="0"/>
              </a:rPr>
              <a:t> Regression and Support Vector </a:t>
            </a:r>
            <a:r>
              <a:rPr lang="en-US" sz="1800" dirty="0" err="1">
                <a:solidFill>
                  <a:schemeClr val="accent3">
                    <a:lumMod val="25000"/>
                  </a:schemeClr>
                </a:solidFill>
                <a:latin typeface="Abadi" panose="020B0604020104020204" pitchFamily="34" charset="0"/>
              </a:rPr>
              <a:t>Maching</a:t>
            </a:r>
            <a:r>
              <a:rPr lang="en-US" sz="1800" dirty="0">
                <a:solidFill>
                  <a:schemeClr val="accent3">
                    <a:lumMod val="25000"/>
                  </a:schemeClr>
                </a:solidFill>
                <a:latin typeface="Abadi" panose="020B0604020104020204" pitchFamily="34" charset="0"/>
              </a:rPr>
              <a:t> (SVM)</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2BEF71F-A147-D9E4-BDE1-D9EF029586E0}"/>
              </a:ext>
            </a:extLst>
          </p:cNvPr>
          <p:cNvPicPr>
            <a:picLocks noChangeAspect="1"/>
          </p:cNvPicPr>
          <p:nvPr/>
        </p:nvPicPr>
        <p:blipFill>
          <a:blip r:embed="rId3"/>
          <a:stretch>
            <a:fillRect/>
          </a:stretch>
        </p:blipFill>
        <p:spPr>
          <a:xfrm>
            <a:off x="6460097" y="1622653"/>
            <a:ext cx="5548433" cy="413952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74483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KNN, SVM and Logistic Regression all look the same. It shows that the classifier can distinguish between the different classes (Successful, Unsuccessful landing). The major problem with our model, impacting the model’s accuracy, are the false positives. </a:t>
            </a:r>
          </a:p>
          <a:p>
            <a:pPr>
              <a:lnSpc>
                <a:spcPct val="100000"/>
              </a:lnSpc>
              <a:spcBef>
                <a:spcPts val="1400"/>
              </a:spcBef>
            </a:pPr>
            <a:r>
              <a:rPr lang="en-US" sz="2200" dirty="0">
                <a:solidFill>
                  <a:schemeClr val="accent3">
                    <a:lumMod val="25000"/>
                  </a:schemeClr>
                </a:solidFill>
                <a:latin typeface="Abadi" panose="020B0604020104020204" pitchFamily="34" charset="0"/>
              </a:rPr>
              <a:t>The false positive problems could be due to overfitting the model since only 20 % of our dataset is used for test / evaluation of the model, whereas 80 % of the data is used to train the model.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BD5AFC2-3C1A-86FE-5B4C-262BB1C6995B}"/>
              </a:ext>
            </a:extLst>
          </p:cNvPr>
          <p:cNvPicPr>
            <a:picLocks noChangeAspect="1"/>
          </p:cNvPicPr>
          <p:nvPr/>
        </p:nvPicPr>
        <p:blipFill>
          <a:blip r:embed="rId4"/>
          <a:stretch>
            <a:fillRect/>
          </a:stretch>
        </p:blipFill>
        <p:spPr>
          <a:xfrm>
            <a:off x="8625356" y="2382591"/>
            <a:ext cx="2832616" cy="234808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1117189" cy="4351338"/>
          </a:xfrm>
          <a:prstGeom prst="rect">
            <a:avLst/>
          </a:prstGeom>
        </p:spPr>
        <p:txBody>
          <a:bodyPr>
            <a:normAutofit lnSpcReduction="10000"/>
          </a:bodyPr>
          <a:lstStyle/>
          <a:p>
            <a:pPr marL="0" indent="0">
              <a:lnSpc>
                <a:spcPct val="100000"/>
              </a:lnSpc>
              <a:spcBef>
                <a:spcPts val="1400"/>
              </a:spcBef>
              <a:buNone/>
            </a:pPr>
            <a:r>
              <a:rPr lang="sv-SE" sz="2200" dirty="0">
                <a:solidFill>
                  <a:schemeClr val="accent3">
                    <a:lumMod val="25000"/>
                  </a:schemeClr>
                </a:solidFill>
                <a:latin typeface="Abadi" panose="020B0604020104020204" pitchFamily="34" charset="0"/>
              </a:rPr>
              <a:t>Based on the findings made we conclude that:</a:t>
            </a:r>
          </a:p>
          <a:p>
            <a:pPr>
              <a:lnSpc>
                <a:spcPct val="100000"/>
              </a:lnSpc>
              <a:spcBef>
                <a:spcPts val="1400"/>
              </a:spcBef>
            </a:pPr>
            <a:r>
              <a:rPr lang="sv-SE" sz="2200" dirty="0">
                <a:solidFill>
                  <a:schemeClr val="accent3">
                    <a:lumMod val="25000"/>
                  </a:schemeClr>
                </a:solidFill>
                <a:latin typeface="Abadi" panose="020B0604020104020204" pitchFamily="34" charset="0"/>
              </a:rPr>
              <a:t>The greater number of launches taken place at a site, the greater the success rate is at the launch site.</a:t>
            </a:r>
          </a:p>
          <a:p>
            <a:pPr>
              <a:lnSpc>
                <a:spcPct val="100000"/>
              </a:lnSpc>
              <a:spcBef>
                <a:spcPts val="1400"/>
              </a:spcBef>
            </a:pPr>
            <a:r>
              <a:rPr lang="sv-SE" sz="2200" dirty="0">
                <a:solidFill>
                  <a:schemeClr val="accent3">
                    <a:lumMod val="25000"/>
                  </a:schemeClr>
                </a:solidFill>
                <a:latin typeface="Abadi" panose="020B0604020104020204" pitchFamily="34" charset="0"/>
              </a:rPr>
              <a:t>Launch success rate start to increase from 2013 up until 2020</a:t>
            </a:r>
          </a:p>
          <a:p>
            <a:pPr>
              <a:lnSpc>
                <a:spcPct val="100000"/>
              </a:lnSpc>
              <a:spcBef>
                <a:spcPts val="1400"/>
              </a:spcBef>
            </a:pPr>
            <a:r>
              <a:rPr lang="sv-SE" sz="2200" dirty="0">
                <a:solidFill>
                  <a:schemeClr val="accent3">
                    <a:lumMod val="25000"/>
                  </a:schemeClr>
                </a:solidFill>
                <a:latin typeface="Abadi" panose="020B0604020104020204" pitchFamily="34" charset="0"/>
              </a:rPr>
              <a:t>Orbits ES-L1, HEO, SSO, VLEO and GEO had the largest success rate of all of the different orbit types</a:t>
            </a:r>
          </a:p>
          <a:p>
            <a:pPr>
              <a:lnSpc>
                <a:spcPct val="100000"/>
              </a:lnSpc>
              <a:spcBef>
                <a:spcPts val="1400"/>
              </a:spcBef>
            </a:pPr>
            <a:r>
              <a:rPr lang="sv-SE" sz="2200" dirty="0">
                <a:solidFill>
                  <a:schemeClr val="accent3">
                    <a:lumMod val="25000"/>
                  </a:schemeClr>
                </a:solidFill>
                <a:latin typeface="Abadi" panose="020B0604020104020204" pitchFamily="34" charset="0"/>
              </a:rPr>
              <a:t>KSC LC-39A is the launch site the the most successful launches of any site</a:t>
            </a:r>
          </a:p>
          <a:p>
            <a:pPr>
              <a:lnSpc>
                <a:spcPct val="100000"/>
              </a:lnSpc>
              <a:spcBef>
                <a:spcPts val="1400"/>
              </a:spcBef>
            </a:pPr>
            <a:r>
              <a:rPr lang="sv-SE" sz="2200" dirty="0">
                <a:solidFill>
                  <a:schemeClr val="accent3">
                    <a:lumMod val="25000"/>
                  </a:schemeClr>
                </a:solidFill>
                <a:latin typeface="Abadi" panose="020B0604020104020204" pitchFamily="34" charset="0"/>
              </a:rPr>
              <a:t>There are three classification models that are just as accurate in predicting wether recovery of first stage will be successful or not. These are:</a:t>
            </a:r>
          </a:p>
          <a:p>
            <a:pPr lvl="1">
              <a:lnSpc>
                <a:spcPct val="100000"/>
              </a:lnSpc>
              <a:spcBef>
                <a:spcPts val="1400"/>
              </a:spcBef>
            </a:pPr>
            <a:r>
              <a:rPr lang="sv-SE" sz="1800" dirty="0">
                <a:solidFill>
                  <a:schemeClr val="accent3">
                    <a:lumMod val="25000"/>
                  </a:schemeClr>
                </a:solidFill>
                <a:latin typeface="Abadi" panose="020B0604020104020204" pitchFamily="34" charset="0"/>
              </a:rPr>
              <a:t>KNN, SVM, and Logistic Regression</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15337"/>
            <a:ext cx="10104817" cy="471023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600" dirty="0">
                <a:solidFill>
                  <a:srgbClr val="0B49CB"/>
                </a:solidFill>
                <a:latin typeface="Abadi"/>
              </a:rPr>
              <a:t>Executive Summary</a:t>
            </a:r>
          </a:p>
          <a:p>
            <a:pPr>
              <a:lnSpc>
                <a:spcPct val="120000"/>
              </a:lnSpc>
              <a:spcBef>
                <a:spcPts val="1400"/>
              </a:spcBef>
            </a:pPr>
            <a:r>
              <a:rPr lang="en-US" sz="1600" dirty="0">
                <a:solidFill>
                  <a:schemeClr val="accent3">
                    <a:lumMod val="25000"/>
                  </a:schemeClr>
                </a:solidFill>
                <a:latin typeface="Abadi"/>
              </a:rPr>
              <a:t>Data collection methodology:</a:t>
            </a:r>
          </a:p>
          <a:p>
            <a:pPr lvl="1">
              <a:lnSpc>
                <a:spcPct val="120000"/>
              </a:lnSpc>
              <a:spcBef>
                <a:spcPts val="1400"/>
              </a:spcBef>
            </a:pPr>
            <a:r>
              <a:rPr lang="en-US" sz="1400" dirty="0">
                <a:solidFill>
                  <a:schemeClr val="bg2">
                    <a:lumMod val="50000"/>
                  </a:schemeClr>
                </a:solidFill>
                <a:latin typeface="Abadi"/>
              </a:rPr>
              <a:t>Data has been collected using the SpaceX API (Open data) and using web scraping on SpaceX data from Wikipedia.</a:t>
            </a:r>
          </a:p>
          <a:p>
            <a:pPr>
              <a:lnSpc>
                <a:spcPct val="120000"/>
              </a:lnSpc>
              <a:spcBef>
                <a:spcPts val="1400"/>
              </a:spcBef>
            </a:pPr>
            <a:r>
              <a:rPr lang="en-US" sz="1600" dirty="0">
                <a:solidFill>
                  <a:schemeClr val="accent3">
                    <a:lumMod val="25000"/>
                  </a:schemeClr>
                </a:solidFill>
                <a:latin typeface="Abadi"/>
              </a:rPr>
              <a:t>Perform data wrangling</a:t>
            </a:r>
          </a:p>
          <a:p>
            <a:pPr lvl="1">
              <a:lnSpc>
                <a:spcPct val="120000"/>
              </a:lnSpc>
              <a:spcBef>
                <a:spcPts val="1400"/>
              </a:spcBef>
            </a:pPr>
            <a:r>
              <a:rPr lang="en-US" sz="1400" dirty="0">
                <a:solidFill>
                  <a:schemeClr val="bg2">
                    <a:lumMod val="50000"/>
                  </a:schemeClr>
                </a:solidFill>
                <a:latin typeface="Abadi"/>
              </a:rPr>
              <a:t>Missing data has been handled by calculating the means for the continuous variables in the dataset and replacing the missing values with the calculated mean. </a:t>
            </a:r>
          </a:p>
          <a:p>
            <a:pPr lvl="1">
              <a:lnSpc>
                <a:spcPct val="120000"/>
              </a:lnSpc>
              <a:spcBef>
                <a:spcPts val="1400"/>
              </a:spcBef>
            </a:pPr>
            <a:r>
              <a:rPr lang="en-US" sz="1400" dirty="0">
                <a:solidFill>
                  <a:schemeClr val="bg2">
                    <a:lumMod val="50000"/>
                  </a:schemeClr>
                </a:solidFill>
                <a:latin typeface="Abadi"/>
              </a:rPr>
              <a:t>In order to fit categorical variables to our predictive models, One-hot encoding was applied to all categorical features.</a:t>
            </a:r>
          </a:p>
          <a:p>
            <a:pPr>
              <a:lnSpc>
                <a:spcPct val="120000"/>
              </a:lnSpc>
              <a:spcBef>
                <a:spcPts val="1400"/>
              </a:spcBef>
            </a:pPr>
            <a:r>
              <a:rPr lang="en-US" sz="16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1600" dirty="0">
                <a:solidFill>
                  <a:schemeClr val="accent3">
                    <a:lumMod val="25000"/>
                  </a:schemeClr>
                </a:solidFill>
                <a:latin typeface="Abadi"/>
              </a:rPr>
              <a:t>Perform interactive visual analytics using Folium and </a:t>
            </a:r>
            <a:r>
              <a:rPr lang="en-US" sz="1600" dirty="0" err="1">
                <a:solidFill>
                  <a:schemeClr val="accent3">
                    <a:lumMod val="25000"/>
                  </a:schemeClr>
                </a:solidFill>
                <a:latin typeface="Abadi"/>
              </a:rPr>
              <a:t>Plotly</a:t>
            </a:r>
            <a:r>
              <a:rPr lang="en-US" sz="1600" dirty="0">
                <a:solidFill>
                  <a:schemeClr val="accent3">
                    <a:lumMod val="25000"/>
                  </a:schemeClr>
                </a:solidFill>
                <a:latin typeface="Abadi"/>
              </a:rPr>
              <a:t> Dash</a:t>
            </a:r>
          </a:p>
          <a:p>
            <a:pPr>
              <a:lnSpc>
                <a:spcPct val="120000"/>
              </a:lnSpc>
              <a:spcBef>
                <a:spcPts val="1400"/>
              </a:spcBef>
            </a:pPr>
            <a:r>
              <a:rPr lang="en-US" sz="1600" dirty="0">
                <a:solidFill>
                  <a:schemeClr val="accent3">
                    <a:lumMod val="25000"/>
                  </a:schemeClr>
                </a:solidFill>
                <a:latin typeface="Abadi"/>
              </a:rPr>
              <a:t>Perform predictive analysis using classification models</a:t>
            </a:r>
          </a:p>
          <a:p>
            <a:pPr lvl="1">
              <a:lnSpc>
                <a:spcPct val="120000"/>
              </a:lnSpc>
              <a:spcBef>
                <a:spcPts val="1400"/>
              </a:spcBef>
            </a:pPr>
            <a:r>
              <a:rPr lang="en-US" sz="1400" dirty="0">
                <a:solidFill>
                  <a:schemeClr val="bg2">
                    <a:lumMod val="50000"/>
                  </a:schemeClr>
                </a:solidFill>
                <a:latin typeface="Abadi"/>
              </a:rPr>
              <a:t>How to build, tune, evaluate classification models</a:t>
            </a: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a:p>
            <a:pPr>
              <a:lnSpc>
                <a:spcPct val="100000"/>
              </a:lnSpc>
              <a:spcBef>
                <a:spcPts val="1400"/>
              </a:spcBef>
            </a:pPr>
            <a:endParaRPr lang="en-US" sz="3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The base data used in this project stem from the SpaceX REST API (https//.docs.spacexdata.com)</a:t>
            </a:r>
          </a:p>
          <a:p>
            <a:pPr lvl="2">
              <a:lnSpc>
                <a:spcPct val="100000"/>
              </a:lnSpc>
              <a:spcBef>
                <a:spcPts val="1400"/>
              </a:spcBef>
            </a:pPr>
            <a:r>
              <a:rPr lang="en-US" sz="1400" dirty="0">
                <a:solidFill>
                  <a:schemeClr val="accent3">
                    <a:lumMod val="25000"/>
                  </a:schemeClr>
                </a:solidFill>
                <a:latin typeface="Abadi" panose="020B0604020104020204" pitchFamily="34" charset="0"/>
              </a:rPr>
              <a:t>Specifically, the /launches/past endpoint was used to collect information about SpaceX’s past launches and collect information on whether the landing of the first stage rocket was successful or not to train the models used to predict optimal conditions to launch an alternate rocket in.</a:t>
            </a:r>
          </a:p>
          <a:p>
            <a:pPr lvl="2">
              <a:lnSpc>
                <a:spcPct val="100000"/>
              </a:lnSpc>
              <a:spcBef>
                <a:spcPts val="1400"/>
              </a:spcBef>
            </a:pPr>
            <a:r>
              <a:rPr lang="en-US" sz="1400" dirty="0">
                <a:solidFill>
                  <a:schemeClr val="accent3">
                    <a:lumMod val="25000"/>
                  </a:schemeClr>
                </a:solidFill>
                <a:latin typeface="Abadi" panose="020B0604020104020204" pitchFamily="34" charset="0"/>
              </a:rPr>
              <a:t>Data from the API required some cleaning, checking for missing values filling these missing values where necessary using the mean for continuous variables collected from the API response.</a:t>
            </a:r>
          </a:p>
          <a:p>
            <a:pPr lvl="1">
              <a:lnSpc>
                <a:spcPct val="100000"/>
              </a:lnSpc>
              <a:spcBef>
                <a:spcPts val="1400"/>
              </a:spcBef>
            </a:pPr>
            <a:r>
              <a:rPr lang="en-US" sz="1800" dirty="0">
                <a:solidFill>
                  <a:schemeClr val="accent3">
                    <a:lumMod val="25000"/>
                  </a:schemeClr>
                </a:solidFill>
                <a:latin typeface="Abadi" panose="020B0604020104020204" pitchFamily="34" charset="0"/>
              </a:rPr>
              <a:t>The base data was supplemented with scraped data from Wikipedia’s page about the Falcon 9 rocket launches.</a:t>
            </a:r>
          </a:p>
          <a:p>
            <a:pPr lvl="2">
              <a:lnSpc>
                <a:spcPct val="100000"/>
              </a:lnSpc>
              <a:spcBef>
                <a:spcPts val="1400"/>
              </a:spcBef>
            </a:pPr>
            <a:r>
              <a:rPr lang="en-US" sz="1400" dirty="0">
                <a:solidFill>
                  <a:schemeClr val="accent3">
                    <a:lumMod val="25000"/>
                  </a:schemeClr>
                </a:solidFill>
                <a:latin typeface="Abadi" panose="020B0604020104020204" pitchFamily="34" charset="0"/>
              </a:rPr>
              <a:t>The data was residing in a HTML table and which was scraped using Python’s web scraping library “</a:t>
            </a:r>
            <a:r>
              <a:rPr lang="en-US" sz="1400" dirty="0" err="1">
                <a:solidFill>
                  <a:schemeClr val="accent3">
                    <a:lumMod val="25000"/>
                  </a:schemeClr>
                </a:solidFill>
                <a:latin typeface="Abadi" panose="020B0604020104020204" pitchFamily="34" charset="0"/>
              </a:rPr>
              <a:t>BeautifulSoup</a:t>
            </a:r>
            <a:r>
              <a:rPr lang="en-US" sz="1400" dirty="0">
                <a:solidFill>
                  <a:schemeClr val="accent3">
                    <a:lumMod val="25000"/>
                  </a:schemeClr>
                </a:solidFill>
                <a:latin typeface="Abadi" panose="020B0604020104020204" pitchFamily="34" charset="0"/>
              </a:rPr>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Python’s Requests library and Get method we accessed the </a:t>
            </a:r>
            <a:r>
              <a:rPr lang="en-US" sz="2400" dirty="0">
                <a:solidFill>
                  <a:schemeClr val="accent3">
                    <a:lumMod val="25000"/>
                  </a:schemeClr>
                </a:solidFill>
                <a:latin typeface="Abadi" panose="020B0604020104020204" pitchFamily="34" charset="0"/>
              </a:rPr>
              <a:t>/launches/past endpoint from the SpaceX REST API.</a:t>
            </a:r>
          </a:p>
          <a:p>
            <a:pPr>
              <a:lnSpc>
                <a:spcPct val="100000"/>
              </a:lnSpc>
              <a:spcBef>
                <a:spcPts val="1400"/>
              </a:spcBef>
            </a:pPr>
            <a:r>
              <a:rPr lang="en-US" sz="2400" dirty="0">
                <a:solidFill>
                  <a:schemeClr val="accent3">
                    <a:lumMod val="25000"/>
                  </a:schemeClr>
                </a:solidFill>
                <a:latin typeface="Abadi" panose="020B0604020104020204" pitchFamily="34" charset="0"/>
              </a:rPr>
              <a:t>Using the REST API JSON response we then normalized and flattened the data into a Pandas </a:t>
            </a:r>
            <a:r>
              <a:rPr lang="en-US" sz="2400" dirty="0" err="1">
                <a:solidFill>
                  <a:schemeClr val="accent3">
                    <a:lumMod val="25000"/>
                  </a:schemeClr>
                </a:solidFill>
                <a:latin typeface="Abadi" panose="020B0604020104020204" pitchFamily="34" charset="0"/>
              </a:rPr>
              <a:t>dataframe</a:t>
            </a:r>
            <a:r>
              <a:rPr lang="en-US" sz="2400" dirty="0">
                <a:solidFill>
                  <a:schemeClr val="accent3">
                    <a:lumMod val="25000"/>
                  </a:schemeClr>
                </a:solidFill>
                <a:latin typeface="Abadi" panose="020B0604020104020204" pitchFamily="34" charset="0"/>
              </a:rPr>
              <a:t> making it ready for further processing.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Notebook: </a:t>
            </a:r>
            <a:r>
              <a:rPr lang="en-US" sz="1600" dirty="0" err="1">
                <a:latin typeface="Abadi" panose="020B0604020104020204" pitchFamily="34" charset="0"/>
                <a:hlinkClick r:id="rId4"/>
              </a:rPr>
              <a:t>dscap</a:t>
            </a:r>
            <a:r>
              <a:rPr lang="en-US" sz="1600" dirty="0">
                <a:latin typeface="Abadi" panose="020B0604020104020204" pitchFamily="34" charset="0"/>
                <a:hlinkClick r:id="rId4"/>
              </a:rPr>
              <a:t>/</a:t>
            </a:r>
            <a:r>
              <a:rPr lang="en-US" sz="1600" dirty="0" err="1">
                <a:latin typeface="Abadi" panose="020B0604020104020204" pitchFamily="34" charset="0"/>
                <a:hlinkClick r:id="rId4"/>
              </a:rPr>
              <a:t>data_collection_api.ipynb</a:t>
            </a:r>
            <a:r>
              <a:rPr lang="en-US" sz="1600" dirty="0">
                <a:latin typeface="Abadi" panose="020B0604020104020204" pitchFamily="34" charset="0"/>
                <a:hlinkClick r:id="rId4"/>
              </a:rPr>
              <a:t> at main · mattan87/</a:t>
            </a:r>
            <a:r>
              <a:rPr lang="en-US" sz="1600" dirty="0" err="1">
                <a:latin typeface="Abadi" panose="020B0604020104020204" pitchFamily="34" charset="0"/>
                <a:hlinkClick r:id="rId4"/>
              </a:rPr>
              <a:t>dscap</a:t>
            </a:r>
            <a:r>
              <a:rPr lang="en-US" sz="1600" dirty="0">
                <a:latin typeface="Abadi" panose="020B0604020104020204" pitchFamily="34" charset="0"/>
                <a:hlinkClick r:id="rId4"/>
              </a:rPr>
              <a:t> (github.com)</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623238C8-BCD2-58F5-9B84-3A582B19B947}"/>
              </a:ext>
            </a:extLst>
          </p:cNvPr>
          <p:cNvGraphicFramePr/>
          <p:nvPr>
            <p:extLst>
              <p:ext uri="{D42A27DB-BD31-4B8C-83A1-F6EECF244321}">
                <p14:modId xmlns:p14="http://schemas.microsoft.com/office/powerpoint/2010/main" val="2472911432"/>
              </p:ext>
            </p:extLst>
          </p:nvPr>
        </p:nvGraphicFramePr>
        <p:xfrm>
          <a:off x="5910262" y="1773238"/>
          <a:ext cx="5461000" cy="42259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Notebook: </a:t>
            </a:r>
            <a:r>
              <a:rPr lang="en-US" sz="1600" dirty="0" err="1">
                <a:latin typeface="Abadi" panose="020B0604020104020204" pitchFamily="34" charset="0"/>
                <a:hlinkClick r:id="rId3"/>
              </a:rPr>
              <a:t>dscap</a:t>
            </a:r>
            <a:r>
              <a:rPr lang="en-US" sz="1600" dirty="0">
                <a:latin typeface="Abadi" panose="020B0604020104020204" pitchFamily="34" charset="0"/>
                <a:hlinkClick r:id="rId3"/>
              </a:rPr>
              <a:t>/</a:t>
            </a:r>
            <a:r>
              <a:rPr lang="en-US" sz="1600" dirty="0" err="1">
                <a:latin typeface="Abadi" panose="020B0604020104020204" pitchFamily="34" charset="0"/>
                <a:hlinkClick r:id="rId3"/>
              </a:rPr>
              <a:t>data_collection_scrape.ipynb</a:t>
            </a:r>
            <a:r>
              <a:rPr lang="en-US" sz="1600" dirty="0">
                <a:latin typeface="Abadi" panose="020B0604020104020204" pitchFamily="34" charset="0"/>
                <a:hlinkClick r:id="rId3"/>
              </a:rPr>
              <a:t> at main · mattan87/</a:t>
            </a:r>
            <a:r>
              <a:rPr lang="en-US" sz="1600" dirty="0" err="1">
                <a:latin typeface="Abadi" panose="020B0604020104020204" pitchFamily="34" charset="0"/>
                <a:hlinkClick r:id="rId3"/>
              </a:rPr>
              <a:t>dscap</a:t>
            </a:r>
            <a:r>
              <a:rPr lang="en-US" sz="1600" dirty="0">
                <a:latin typeface="Abadi" panose="020B0604020104020204" pitchFamily="34" charset="0"/>
                <a:hlinkClick r:id="rId3"/>
              </a:rPr>
              <a:t>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graphicFrame>
        <p:nvGraphicFramePr>
          <p:cNvPr id="5" name="Diagram 4">
            <a:extLst>
              <a:ext uri="{FF2B5EF4-FFF2-40B4-BE49-F238E27FC236}">
                <a16:creationId xmlns:a16="http://schemas.microsoft.com/office/drawing/2014/main" id="{E5C41944-147C-B54F-9961-AFEC8865B957}"/>
              </a:ext>
            </a:extLst>
          </p:cNvPr>
          <p:cNvGraphicFramePr/>
          <p:nvPr>
            <p:extLst>
              <p:ext uri="{D42A27DB-BD31-4B8C-83A1-F6EECF244321}">
                <p14:modId xmlns:p14="http://schemas.microsoft.com/office/powerpoint/2010/main" val="224254300"/>
              </p:ext>
            </p:extLst>
          </p:nvPr>
        </p:nvGraphicFramePr>
        <p:xfrm>
          <a:off x="5910262" y="1773238"/>
          <a:ext cx="5461000" cy="4225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4400</TotalTime>
  <Words>2566</Words>
  <Application>Microsoft Office PowerPoint</Application>
  <PresentationFormat>Widescreen</PresentationFormat>
  <Paragraphs>261</Paragraphs>
  <Slides>47</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Mattis Kristoffersson</cp:lastModifiedBy>
  <cp:revision>214</cp:revision>
  <dcterms:created xsi:type="dcterms:W3CDTF">2021-04-29T18:58:34Z</dcterms:created>
  <dcterms:modified xsi:type="dcterms:W3CDTF">2024-03-11T12:19:51Z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